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86"/>
  </p:notesMasterIdLst>
  <p:sldIdLst>
    <p:sldId id="256" r:id="rId2"/>
    <p:sldId id="257" r:id="rId3"/>
    <p:sldId id="258" r:id="rId4"/>
    <p:sldId id="408" r:id="rId5"/>
    <p:sldId id="401" r:id="rId6"/>
    <p:sldId id="402" r:id="rId7"/>
    <p:sldId id="261" r:id="rId8"/>
    <p:sldId id="409" r:id="rId9"/>
    <p:sldId id="403" r:id="rId10"/>
    <p:sldId id="404" r:id="rId11"/>
    <p:sldId id="262" r:id="rId12"/>
    <p:sldId id="410" r:id="rId13"/>
    <p:sldId id="405" r:id="rId14"/>
    <p:sldId id="407" r:id="rId15"/>
    <p:sldId id="263" r:id="rId16"/>
    <p:sldId id="412" r:id="rId17"/>
    <p:sldId id="411" r:id="rId18"/>
    <p:sldId id="413" r:id="rId19"/>
    <p:sldId id="264" r:id="rId20"/>
    <p:sldId id="414" r:id="rId21"/>
    <p:sldId id="265" r:id="rId22"/>
    <p:sldId id="266" r:id="rId23"/>
    <p:sldId id="415" r:id="rId24"/>
    <p:sldId id="267" r:id="rId25"/>
    <p:sldId id="416" r:id="rId26"/>
    <p:sldId id="418" r:id="rId27"/>
    <p:sldId id="417" r:id="rId28"/>
    <p:sldId id="268" r:id="rId29"/>
    <p:sldId id="419" r:id="rId30"/>
    <p:sldId id="420" r:id="rId31"/>
    <p:sldId id="269" r:id="rId32"/>
    <p:sldId id="270" r:id="rId33"/>
    <p:sldId id="422" r:id="rId34"/>
    <p:sldId id="424" r:id="rId35"/>
    <p:sldId id="271" r:id="rId36"/>
    <p:sldId id="423" r:id="rId37"/>
    <p:sldId id="421" r:id="rId38"/>
    <p:sldId id="272" r:id="rId39"/>
    <p:sldId id="426" r:id="rId40"/>
    <p:sldId id="427" r:id="rId41"/>
    <p:sldId id="425" r:id="rId42"/>
    <p:sldId id="273" r:id="rId43"/>
    <p:sldId id="429" r:id="rId44"/>
    <p:sldId id="428" r:id="rId45"/>
    <p:sldId id="274" r:id="rId46"/>
    <p:sldId id="433" r:id="rId47"/>
    <p:sldId id="435" r:id="rId48"/>
    <p:sldId id="436" r:id="rId49"/>
    <p:sldId id="430" r:id="rId50"/>
    <p:sldId id="275" r:id="rId51"/>
    <p:sldId id="439" r:id="rId52"/>
    <p:sldId id="437" r:id="rId53"/>
    <p:sldId id="438" r:id="rId54"/>
    <p:sldId id="431" r:id="rId55"/>
    <p:sldId id="276" r:id="rId56"/>
    <p:sldId id="440" r:id="rId57"/>
    <p:sldId id="277" r:id="rId58"/>
    <p:sldId id="278" r:id="rId59"/>
    <p:sldId id="442" r:id="rId60"/>
    <p:sldId id="441" r:id="rId61"/>
    <p:sldId id="279" r:id="rId62"/>
    <p:sldId id="443" r:id="rId63"/>
    <p:sldId id="280" r:id="rId64"/>
    <p:sldId id="444" r:id="rId65"/>
    <p:sldId id="281" r:id="rId66"/>
    <p:sldId id="445" r:id="rId67"/>
    <p:sldId id="282" r:id="rId68"/>
    <p:sldId id="283" r:id="rId69"/>
    <p:sldId id="284" r:id="rId70"/>
    <p:sldId id="285" r:id="rId71"/>
    <p:sldId id="286" r:id="rId72"/>
    <p:sldId id="287" r:id="rId73"/>
    <p:sldId id="288" r:id="rId74"/>
    <p:sldId id="289" r:id="rId75"/>
    <p:sldId id="290" r:id="rId76"/>
    <p:sldId id="291" r:id="rId77"/>
    <p:sldId id="292" r:id="rId78"/>
    <p:sldId id="293" r:id="rId79"/>
    <p:sldId id="294" r:id="rId80"/>
    <p:sldId id="295" r:id="rId81"/>
    <p:sldId id="296" r:id="rId82"/>
    <p:sldId id="297" r:id="rId83"/>
    <p:sldId id="298" r:id="rId84"/>
    <p:sldId id="299" r:id="rId85"/>
    <p:sldId id="300" r:id="rId86"/>
    <p:sldId id="301" r:id="rId87"/>
    <p:sldId id="302" r:id="rId88"/>
    <p:sldId id="303" r:id="rId89"/>
    <p:sldId id="304" r:id="rId90"/>
    <p:sldId id="305" r:id="rId91"/>
    <p:sldId id="306" r:id="rId92"/>
    <p:sldId id="307" r:id="rId93"/>
    <p:sldId id="309" r:id="rId94"/>
    <p:sldId id="308" r:id="rId95"/>
    <p:sldId id="310" r:id="rId96"/>
    <p:sldId id="319" r:id="rId97"/>
    <p:sldId id="320" r:id="rId98"/>
    <p:sldId id="321" r:id="rId99"/>
    <p:sldId id="322" r:id="rId100"/>
    <p:sldId id="311" r:id="rId101"/>
    <p:sldId id="323" r:id="rId102"/>
    <p:sldId id="324" r:id="rId103"/>
    <p:sldId id="325" r:id="rId104"/>
    <p:sldId id="326" r:id="rId105"/>
    <p:sldId id="327" r:id="rId106"/>
    <p:sldId id="328" r:id="rId107"/>
    <p:sldId id="329" r:id="rId108"/>
    <p:sldId id="330" r:id="rId109"/>
    <p:sldId id="331" r:id="rId110"/>
    <p:sldId id="332" r:id="rId111"/>
    <p:sldId id="333" r:id="rId112"/>
    <p:sldId id="312" r:id="rId113"/>
    <p:sldId id="334" r:id="rId114"/>
    <p:sldId id="335" r:id="rId115"/>
    <p:sldId id="336" r:id="rId116"/>
    <p:sldId id="337" r:id="rId117"/>
    <p:sldId id="338" r:id="rId118"/>
    <p:sldId id="339" r:id="rId119"/>
    <p:sldId id="340" r:id="rId120"/>
    <p:sldId id="341" r:id="rId121"/>
    <p:sldId id="342" r:id="rId122"/>
    <p:sldId id="343" r:id="rId123"/>
    <p:sldId id="344" r:id="rId124"/>
    <p:sldId id="345" r:id="rId125"/>
    <p:sldId id="346" r:id="rId126"/>
    <p:sldId id="347" r:id="rId127"/>
    <p:sldId id="348" r:id="rId128"/>
    <p:sldId id="349" r:id="rId129"/>
    <p:sldId id="350" r:id="rId130"/>
    <p:sldId id="351" r:id="rId131"/>
    <p:sldId id="313" r:id="rId132"/>
    <p:sldId id="352" r:id="rId133"/>
    <p:sldId id="353" r:id="rId134"/>
    <p:sldId id="314" r:id="rId135"/>
    <p:sldId id="354" r:id="rId136"/>
    <p:sldId id="355" r:id="rId137"/>
    <p:sldId id="356" r:id="rId138"/>
    <p:sldId id="357" r:id="rId139"/>
    <p:sldId id="358" r:id="rId140"/>
    <p:sldId id="359" r:id="rId141"/>
    <p:sldId id="360" r:id="rId142"/>
    <p:sldId id="315" r:id="rId143"/>
    <p:sldId id="361" r:id="rId144"/>
    <p:sldId id="362" r:id="rId145"/>
    <p:sldId id="363" r:id="rId146"/>
    <p:sldId id="364" r:id="rId147"/>
    <p:sldId id="365" r:id="rId148"/>
    <p:sldId id="366" r:id="rId149"/>
    <p:sldId id="367" r:id="rId150"/>
    <p:sldId id="368" r:id="rId151"/>
    <p:sldId id="369" r:id="rId152"/>
    <p:sldId id="370" r:id="rId153"/>
    <p:sldId id="316" r:id="rId154"/>
    <p:sldId id="371" r:id="rId155"/>
    <p:sldId id="372" r:id="rId156"/>
    <p:sldId id="373" r:id="rId157"/>
    <p:sldId id="374" r:id="rId158"/>
    <p:sldId id="375" r:id="rId159"/>
    <p:sldId id="376" r:id="rId160"/>
    <p:sldId id="377" r:id="rId161"/>
    <p:sldId id="378" r:id="rId162"/>
    <p:sldId id="379" r:id="rId163"/>
    <p:sldId id="380" r:id="rId164"/>
    <p:sldId id="381" r:id="rId165"/>
    <p:sldId id="382" r:id="rId166"/>
    <p:sldId id="383" r:id="rId167"/>
    <p:sldId id="384" r:id="rId168"/>
    <p:sldId id="385" r:id="rId169"/>
    <p:sldId id="386" r:id="rId170"/>
    <p:sldId id="387" r:id="rId171"/>
    <p:sldId id="388" r:id="rId172"/>
    <p:sldId id="389" r:id="rId173"/>
    <p:sldId id="390" r:id="rId174"/>
    <p:sldId id="317" r:id="rId175"/>
    <p:sldId id="392" r:id="rId176"/>
    <p:sldId id="393" r:id="rId177"/>
    <p:sldId id="318" r:id="rId178"/>
    <p:sldId id="394" r:id="rId179"/>
    <p:sldId id="395" r:id="rId180"/>
    <p:sldId id="396" r:id="rId181"/>
    <p:sldId id="397" r:id="rId182"/>
    <p:sldId id="398" r:id="rId183"/>
    <p:sldId id="399" r:id="rId184"/>
    <p:sldId id="400" r:id="rId185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40"/>
    <p:restoredTop sz="94719"/>
  </p:normalViewPr>
  <p:slideViewPr>
    <p:cSldViewPr snapToGrid="0">
      <p:cViewPr varScale="1">
        <p:scale>
          <a:sx n="152" d="100"/>
          <a:sy n="152" d="100"/>
        </p:scale>
        <p:origin x="36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0T21:50:07.1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0,'41'0,"-5"0,-19 0,5 0,-4 0,8 0,-8 0,9 0,-9 0,8 0,-8 0,0 0,-2 0,-4 0,7 0,-3 0,-1 0,3 0,-4 0,6 0,-3 0,0 0,0 0,0 0,-1 0,1 0,0 0,0 0,0 0,0 0,-1 0,5 0,-4 0,4 0,-5 0,-3 0,11 0,-10 0,6 0,-4 0,-3 0,3 0,1 0,2 0,-5 0,8 0,-12 0,9 0,-3 0,-2 0,4 0,-2 0,-3 0,13 0,-16 0,9 0,-1 0,-8 0,11 0,-5 0,-3 0,6 0,-3 0,-2 0,5 0,-6 0,7 0,-7 0,7 0,-8 0,5 0,-1 0,0 0,0 0,4 0,-7 0,7 0,-8 0,9 0,-4 0,3 0,-3 0,0 0,5 0,-4 0,4 4,-6-3,1 3,0-1,0-2,0 3,0-4,4 0,-3 0,9 0,-9 4,8-3,-3 2,0-3,-1 0,-5 0,-1 0,1 4,0-3,0 3,0-4,3 0,-6 3,5-2,-7 2,4-3,2 0,-3 0,4 0,0 0,-1 0,10 0,-9 0,5 0,-11 4,2-3,2 5,0-5,-1 6,0-2,-4-1,4 3,-1-6,1 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0T21:50:11.6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0,'54'0,"-10"0,-27 0,4 0,-3 0,5 0,-1 0,5 0,-2 0,13 0,-9 0,10 0,6 0,-8 0,11 0,-18 0,3 0,-10 0,3 0,-3 0,5 0,-1 0,1 0,5 5,2-4,0 7,10-7,-9 8,11-4,-13 1,5 3,-10-8,5 8,-11-8,-2 3,-4-1,-4-2,5 3,-5-4,6 0,-3 0,0 0,5 0,-3 0,9 0,-9 0,8 0,-8 0,4 0,-5 0,0 0,3 0,-6 0,8 0,-12 0,12 0,-5 0,0 0,2 0,-7 0,5 0,3 0,-7 0,6 0,-2 0,-4 0,6 0,-4 0,-3 0,9-3,-8-2,2 1,3-3,-6 3,6 0,-3-2,-1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0T21:50:17.41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1,'56'0,"-3"0,-6 0,-6 0,6 0,0 0,-6 0,6 0,-7 0,1 0,5 0,-10 4,16 2,-16-1,11 4,-7-8,0 4,0-5,-5 4,-2-3,-5 3,0-4,-5 0,3 0,-8 0,4 0,0 0,-4 0,3 0,-4 0,0 0,5 0,-4 0,8 0,-3 0,5 0,-1 0,1 0,0 0,-1 0,1 0,2 0,-10 0,3 0,-14 0,10 0,-6 0,6 0,-4 0,0 0,4 0,2 0,18 0,-8 0,9 0,-13 0,1 4,0-3,-5 3,-2-4,-4 4,0-3,5 7,-8-7,6 3,-7 0,3-3,1 6,-2-6,5 6,-7-3,10 1,-14 1,10-5,-7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11-10T21:50:29.1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0,'60'0,"-15"0,-7 0,-2 0,0 0,23 0,-21 0,29 0,-17 0,5 0,-2 0,-12 0,6 0,-7 0,-5 0,4 0,-10 0,4 0,0 0,-3 0,8 0,-3 0,5 0,1 0,-7 0,5 0,-10 0,5 0,-7 0,1 0,5 0,-4 0,10 0,3 0,-11 0,8 0,-21 0,4 0,-6 0,6 0,-4 0,9 0,-5 0,6 4,0-3,0 7,-1-7,1 8,0-8,-1 3,-4 0,4-3,1 2,1 1,4-3,-5 3,5-4,-3 5,8-4,-9 3,5-4,-7 0,1 0,-5 0,3 0,-7 0,2 0,-4 0,0 0,0 0,0 0,3 0,-7 0,10 0,-14 0,10 0,-4 0,-2 0,9 0,-5 0,0 0,1 0,-5 0,6 0,-5 0,5 0,-3 0,2 0,-2 0,3 0,-6 0,6-3,-4 2,4-6,-2 6,-1-2,0 3,0 0,1-4,0 3,-2-3,-3 4,7 0,-2 0,2 0,-3 0,0 0,0 0,0 0,-1 0,0 0,0 0,0 0,0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40B5-82B0-4A45-A839-7B4B6CFA1A73}" type="datetimeFigureOut">
              <a:rPr lang="en-BR" smtClean="0"/>
              <a:t>14/11/24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96BEF-3D3E-4A45-8AA5-0AC9F70F5BB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296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20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63198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112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9175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131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6742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134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98273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142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72653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153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08380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174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38973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177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9214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11/14/24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2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1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1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11/14/24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8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7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11/14/24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11/14/24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3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11/14/24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7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1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11/14/24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6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11/14/24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34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52824664@N07/42271822770" TargetMode="External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mandj98/48055807752/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ommunication-connection-global-1297544/" TargetMode="Externa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ird_migration" TargetMode="Externa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freepngimg.com/png/16460-networking-transparent" TargetMode="Externa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6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6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security-solutions-global-security-online-security-house-security-wallpaper-aavkc/download/1360x768" TargetMode="Externa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6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6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6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6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6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6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6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6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6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6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6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6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source.com/article/21/6/java-serverless-functions" TargetMode="Externa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6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6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42659193@N03/8905201835" TargetMode="Externa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6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6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6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6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6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pixabay.com/fr/important-point-d-exclamation-mark-98442/" TargetMode="Externa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Oakland_Bay_Bridge_Western_Part.jpg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26278138@N03/16689216443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kx.com/q/cloud/aws/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dock-container-export-cargo-441989/" TargetMode="External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mining-rig-data-center-google-server-datacenter-the-way-forward-wallpaper-mjpnj/download/3840x2160" TargetMode="External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de-coding-computer-data-574071/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de-coding-computer-data-574071/" TargetMode="External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7" name="Picture 56" descr="A circular pattern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797CC299-CBCE-7F7F-EE07-8BD1C50AAE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C8248-1996-7E81-C130-F9C89C109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849" y="2313296"/>
            <a:ext cx="5300988" cy="1826983"/>
          </a:xfrm>
        </p:spPr>
        <p:txBody>
          <a:bodyPr anchor="t">
            <a:normAutofit/>
          </a:bodyPr>
          <a:lstStyle/>
          <a:p>
            <a:pPr algn="l"/>
            <a:r>
              <a:rPr lang="en-BR" sz="4200"/>
              <a:t>AWS Certified Solutions Architect Associate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F8DA2-1AB1-9122-406A-539F3856B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849" y="4322327"/>
            <a:ext cx="5300981" cy="747817"/>
          </a:xfrm>
        </p:spPr>
        <p:txBody>
          <a:bodyPr anchor="t">
            <a:normAutofit/>
          </a:bodyPr>
          <a:lstStyle/>
          <a:p>
            <a:pPr algn="l"/>
            <a:r>
              <a:rPr lang="en-BR" sz="2000" dirty="0"/>
              <a:t>Estudo orientado a serviços</a:t>
            </a:r>
          </a:p>
        </p:txBody>
      </p:sp>
    </p:spTree>
    <p:extLst>
      <p:ext uri="{BB962C8B-B14F-4D97-AF65-F5344CB8AC3E}">
        <p14:creationId xmlns:p14="http://schemas.microsoft.com/office/powerpoint/2010/main" val="76620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10542" y="303491"/>
            <a:ext cx="3563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 – Cenário Arquitetural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6" y="183554"/>
            <a:ext cx="609206" cy="6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7AC23-2CAB-F6F7-93F6-87F501BEC1A5}"/>
              </a:ext>
            </a:extLst>
          </p:cNvPr>
          <p:cNvSpPr txBox="1"/>
          <p:nvPr/>
        </p:nvSpPr>
        <p:spPr>
          <a:xfrm>
            <a:off x="919599" y="5908178"/>
            <a:ext cx="1098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https://docs.aws.amazon.com/</a:t>
            </a:r>
            <a:r>
              <a:rPr lang="en-US" b="1" dirty="0" err="1"/>
              <a:t>pt_br</a:t>
            </a:r>
            <a:r>
              <a:rPr lang="en-US" b="1" dirty="0"/>
              <a:t>/prescriptive-guidance/latest/patterns/</a:t>
            </a:r>
            <a:r>
              <a:rPr lang="en-US" b="1" dirty="0" err="1"/>
              <a:t>enforce-tagging-of-amazon-emr-clusters-at-launch.html?did</a:t>
            </a:r>
            <a:r>
              <a:rPr lang="en-US" b="1" dirty="0"/>
              <a:t>=</a:t>
            </a:r>
            <a:r>
              <a:rPr lang="en-US" b="1" dirty="0" err="1"/>
              <a:t>pg_card&amp;trk</a:t>
            </a:r>
            <a:r>
              <a:rPr lang="en-US" b="1" dirty="0"/>
              <a:t>=</a:t>
            </a:r>
            <a:r>
              <a:rPr lang="en-US" b="1" dirty="0" err="1"/>
              <a:t>pg_card</a:t>
            </a:r>
            <a:endParaRPr lang="en-B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190CB-5837-A32E-3BCA-F5C118625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76" y="1028422"/>
            <a:ext cx="7772400" cy="45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3324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20" name="Rectangle 6871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22" name="Rectangle 6872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24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25" name="Oval 6872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6" name="Oval 6872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7" name="Oval 6872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8" name="Oval 6872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9" name="Oval 6872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30" name="Oval 6872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1" name="Oval 6873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2" name="Oval 6873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3" name="Oval 6873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34" name="Oval 6873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5" name="Freeform: Shape 6873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6" name="Freeform: Shape 6873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7" name="Freeform: Shape 6873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8" name="Oval 6873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9" name="Freeform: Shape 6873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41" name="Rectangle 68740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blue circuit board in the shape of a brain&#10;&#10;Description automatically generated">
            <a:extLst>
              <a:ext uri="{FF2B5EF4-FFF2-40B4-BE49-F238E27FC236}">
                <a16:creationId xmlns:a16="http://schemas.microsoft.com/office/drawing/2014/main" id="{33057A37-373D-46A5-D248-71040E1DB4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96" b="198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43" name="Rectangle 68742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Seção 9: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5235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Comprehend</a:t>
            </a:r>
          </a:p>
        </p:txBody>
      </p:sp>
      <p:pic>
        <p:nvPicPr>
          <p:cNvPr id="97282" name="Picture 2" descr="Amazon Comprehend | AWS Machine Learning">
            <a:extLst>
              <a:ext uri="{FF2B5EF4-FFF2-40B4-BE49-F238E27FC236}">
                <a16:creationId xmlns:a16="http://schemas.microsoft.com/office/drawing/2014/main" id="{DBC6E0B1-6762-7953-FD20-F18D460B9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84" y="3224020"/>
            <a:ext cx="618631" cy="61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126FB0-6E29-5B45-D063-67210E4E314F}"/>
              </a:ext>
            </a:extLst>
          </p:cNvPr>
          <p:cNvSpPr/>
          <p:nvPr/>
        </p:nvSpPr>
        <p:spPr>
          <a:xfrm>
            <a:off x="602428" y="588557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encontrar palavras-chave, entidades, lingua utilizada no texto, análise de sentimento</a:t>
            </a:r>
          </a:p>
        </p:txBody>
      </p:sp>
    </p:spTree>
    <p:extLst>
      <p:ext uri="{BB962C8B-B14F-4D97-AF65-F5344CB8AC3E}">
        <p14:creationId xmlns:p14="http://schemas.microsoft.com/office/powerpoint/2010/main" val="222361533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349495" y="355819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Forecast</a:t>
            </a:r>
          </a:p>
        </p:txBody>
      </p:sp>
      <p:pic>
        <p:nvPicPr>
          <p:cNvPr id="98306" name="Picture 2" descr="AWS Icons">
            <a:extLst>
              <a:ext uri="{FF2B5EF4-FFF2-40B4-BE49-F238E27FC236}">
                <a16:creationId xmlns:a16="http://schemas.microsoft.com/office/drawing/2014/main" id="{97A4CCBC-0EC7-B4EB-2F3B-000446B3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078" y="2818205"/>
            <a:ext cx="681481" cy="68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4591D-CC2B-1C13-81F2-36AB1148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1" y="266640"/>
            <a:ext cx="4248374" cy="239303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F714A7-E63D-07A0-9BF7-68F00CC33C68}"/>
              </a:ext>
            </a:extLst>
          </p:cNvPr>
          <p:cNvSpPr/>
          <p:nvPr/>
        </p:nvSpPr>
        <p:spPr>
          <a:xfrm>
            <a:off x="279699" y="3158946"/>
            <a:ext cx="4585916" cy="68148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criar previsões para diversos contextos utilizando modelos</a:t>
            </a:r>
          </a:p>
        </p:txBody>
      </p:sp>
    </p:spTree>
    <p:extLst>
      <p:ext uri="{BB962C8B-B14F-4D97-AF65-F5344CB8AC3E}">
        <p14:creationId xmlns:p14="http://schemas.microsoft.com/office/powerpoint/2010/main" val="4892693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31903" y="3859213"/>
            <a:ext cx="24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Fraud Detector</a:t>
            </a:r>
          </a:p>
        </p:txBody>
      </p:sp>
      <p:pic>
        <p:nvPicPr>
          <p:cNvPr id="99330" name="Picture 2" descr="Why Amazon AWS is a bad deal for most companies">
            <a:extLst>
              <a:ext uri="{FF2B5EF4-FFF2-40B4-BE49-F238E27FC236}">
                <a16:creationId xmlns:a16="http://schemas.microsoft.com/office/drawing/2014/main" id="{D4FAA0A1-E2CC-8E70-8238-34BB08DB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24" y="3114274"/>
            <a:ext cx="629452" cy="6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DD2AF0-FC45-B505-4D29-A26DDB298368}"/>
              </a:ext>
            </a:extLst>
          </p:cNvPr>
          <p:cNvSpPr/>
          <p:nvPr/>
        </p:nvSpPr>
        <p:spPr>
          <a:xfrm>
            <a:off x="355002" y="438741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detectar fraudes em pagamentos, atividades online e criação de contas falsas por exemplo</a:t>
            </a:r>
          </a:p>
        </p:txBody>
      </p:sp>
    </p:spTree>
    <p:extLst>
      <p:ext uri="{BB962C8B-B14F-4D97-AF65-F5344CB8AC3E}">
        <p14:creationId xmlns:p14="http://schemas.microsoft.com/office/powerpoint/2010/main" val="7952167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59813" y="3877946"/>
            <a:ext cx="174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Kendra</a:t>
            </a:r>
          </a:p>
        </p:txBody>
      </p:sp>
      <p:pic>
        <p:nvPicPr>
          <p:cNvPr id="100354" name="Picture 2" descr="Powering Amazon Kendra as a Search Engine | by Aditya Guha | Medium">
            <a:extLst>
              <a:ext uri="{FF2B5EF4-FFF2-40B4-BE49-F238E27FC236}">
                <a16:creationId xmlns:a16="http://schemas.microsoft.com/office/drawing/2014/main" id="{D46EA54B-36ED-7F94-3644-EBBA9903E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75" y="3168333"/>
            <a:ext cx="1349571" cy="7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29A6922-3B7B-9B84-BB20-BCFAF20D495E}"/>
              </a:ext>
            </a:extLst>
          </p:cNvPr>
          <p:cNvSpPr/>
          <p:nvPr/>
        </p:nvSpPr>
        <p:spPr>
          <a:xfrm>
            <a:off x="355002" y="438741"/>
            <a:ext cx="3732903" cy="65345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Melhorar pesquisas em fontes de dados</a:t>
            </a:r>
          </a:p>
        </p:txBody>
      </p:sp>
    </p:spTree>
    <p:extLst>
      <p:ext uri="{BB962C8B-B14F-4D97-AF65-F5344CB8AC3E}">
        <p14:creationId xmlns:p14="http://schemas.microsoft.com/office/powerpoint/2010/main" val="378732747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Lex</a:t>
            </a:r>
          </a:p>
        </p:txBody>
      </p:sp>
      <p:pic>
        <p:nvPicPr>
          <p:cNvPr id="101378" name="Picture 2" descr="CSML - Amazon Lex CSML Chatbot Integration">
            <a:extLst>
              <a:ext uri="{FF2B5EF4-FFF2-40B4-BE49-F238E27FC236}">
                <a16:creationId xmlns:a16="http://schemas.microsoft.com/office/drawing/2014/main" id="{B4D9200F-B845-F616-0594-2B46CBEE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025" y="3149430"/>
            <a:ext cx="559139" cy="55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FF5750-E53A-8985-CEEE-1E2AEEABBD2D}"/>
              </a:ext>
            </a:extLst>
          </p:cNvPr>
          <p:cNvSpPr/>
          <p:nvPr/>
        </p:nvSpPr>
        <p:spPr>
          <a:xfrm>
            <a:off x="570155" y="449499"/>
            <a:ext cx="3205779" cy="57247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chatbots</a:t>
            </a:r>
          </a:p>
        </p:txBody>
      </p:sp>
    </p:spTree>
    <p:extLst>
      <p:ext uri="{BB962C8B-B14F-4D97-AF65-F5344CB8AC3E}">
        <p14:creationId xmlns:p14="http://schemas.microsoft.com/office/powerpoint/2010/main" val="14241229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Polly</a:t>
            </a:r>
          </a:p>
        </p:txBody>
      </p:sp>
      <p:pic>
        <p:nvPicPr>
          <p:cNvPr id="102402" name="Picture 2" descr="Amazon Polly TTS - Overview (O11) | OutSystems">
            <a:extLst>
              <a:ext uri="{FF2B5EF4-FFF2-40B4-BE49-F238E27FC236}">
                <a16:creationId xmlns:a16="http://schemas.microsoft.com/office/drawing/2014/main" id="{1EE3ACB5-B66C-4062-F22E-81DD10F5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496" y="3221588"/>
            <a:ext cx="612674" cy="61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49FA47-8EC1-16C5-D64F-E538D3FE8C3F}"/>
              </a:ext>
            </a:extLst>
          </p:cNvPr>
          <p:cNvSpPr/>
          <p:nvPr/>
        </p:nvSpPr>
        <p:spPr>
          <a:xfrm>
            <a:off x="570155" y="449499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Colocamos um texto escrito e o serviço retorna o texto falado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900F1D-AACA-F009-D37D-A70B77C5D90B}"/>
              </a:ext>
            </a:extLst>
          </p:cNvPr>
          <p:cNvSpPr/>
          <p:nvPr/>
        </p:nvSpPr>
        <p:spPr>
          <a:xfrm>
            <a:off x="570155" y="1763725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Em resumo transforma algo escrito em algo falado (escrita -&gt; som)</a:t>
            </a:r>
          </a:p>
        </p:txBody>
      </p:sp>
    </p:spTree>
    <p:extLst>
      <p:ext uri="{BB962C8B-B14F-4D97-AF65-F5344CB8AC3E}">
        <p14:creationId xmlns:p14="http://schemas.microsoft.com/office/powerpoint/2010/main" val="329704113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Rekognition</a:t>
            </a:r>
          </a:p>
        </p:txBody>
      </p:sp>
      <p:pic>
        <p:nvPicPr>
          <p:cNvPr id="103426" name="Picture 2" descr="Cloud Icons | Amazon Rekognition">
            <a:extLst>
              <a:ext uri="{FF2B5EF4-FFF2-40B4-BE49-F238E27FC236}">
                <a16:creationId xmlns:a16="http://schemas.microsoft.com/office/drawing/2014/main" id="{D870C19E-688C-3F1B-C58C-B8CBE8BD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790" y="3245065"/>
            <a:ext cx="572419" cy="5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43FFA7-CA71-12E4-661C-23DD4B2201DE}"/>
              </a:ext>
            </a:extLst>
          </p:cNvPr>
          <p:cNvSpPr/>
          <p:nvPr/>
        </p:nvSpPr>
        <p:spPr>
          <a:xfrm>
            <a:off x="742278" y="718440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funcionar como ferramenta de moderação de imagens</a:t>
            </a:r>
          </a:p>
        </p:txBody>
      </p:sp>
    </p:spTree>
    <p:extLst>
      <p:ext uri="{BB962C8B-B14F-4D97-AF65-F5344CB8AC3E}">
        <p14:creationId xmlns:p14="http://schemas.microsoft.com/office/powerpoint/2010/main" val="17450478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SageMaker</a:t>
            </a:r>
          </a:p>
        </p:txBody>
      </p:sp>
      <p:pic>
        <p:nvPicPr>
          <p:cNvPr id="104450" name="Picture 2" descr="Amazon SageMaker SVG Logo | Free SVG logos &amp; icons download | SVGmix">
            <a:extLst>
              <a:ext uri="{FF2B5EF4-FFF2-40B4-BE49-F238E27FC236}">
                <a16:creationId xmlns:a16="http://schemas.microsoft.com/office/drawing/2014/main" id="{92356AC0-2A53-E299-FFC3-116A7DA36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16" y="3126616"/>
            <a:ext cx="604768" cy="6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694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433670" y="3794666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Textract</a:t>
            </a:r>
          </a:p>
        </p:txBody>
      </p:sp>
      <p:pic>
        <p:nvPicPr>
          <p:cNvPr id="105474" name="Picture 2" descr="Amazon Textract - Overview (O11) | OutSystems">
            <a:extLst>
              <a:ext uri="{FF2B5EF4-FFF2-40B4-BE49-F238E27FC236}">
                <a16:creationId xmlns:a16="http://schemas.microsoft.com/office/drawing/2014/main" id="{FF26FA05-6B8C-719B-3D8A-F706DCDEB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38" y="2985067"/>
            <a:ext cx="764383" cy="76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2D66F-857A-A683-361E-9FD8FB59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51" y="1408384"/>
            <a:ext cx="4949726" cy="404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09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25846" y="3645909"/>
            <a:ext cx="110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12" y="2891648"/>
            <a:ext cx="632888" cy="6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5268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6142" y="3654817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Transcribe</a:t>
            </a:r>
          </a:p>
        </p:txBody>
      </p:sp>
      <p:pic>
        <p:nvPicPr>
          <p:cNvPr id="106498" name="Picture 2" descr="Amazon Transcribe - Overview (O11) | OutSystems">
            <a:extLst>
              <a:ext uri="{FF2B5EF4-FFF2-40B4-BE49-F238E27FC236}">
                <a16:creationId xmlns:a16="http://schemas.microsoft.com/office/drawing/2014/main" id="{77B428D0-3C12-2843-50C1-E96247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899" y="3020048"/>
            <a:ext cx="576044" cy="57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82FDA1-3C73-7276-294C-15AD9C91262E}"/>
              </a:ext>
            </a:extLst>
          </p:cNvPr>
          <p:cNvSpPr/>
          <p:nvPr/>
        </p:nvSpPr>
        <p:spPr>
          <a:xfrm>
            <a:off x="570155" y="449499"/>
            <a:ext cx="4281544" cy="7612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Faz o caminho inverso do Polly. Converte o texto falado para o texto escrito.</a:t>
            </a:r>
          </a:p>
        </p:txBody>
      </p:sp>
    </p:spTree>
    <p:extLst>
      <p:ext uri="{BB962C8B-B14F-4D97-AF65-F5344CB8AC3E}">
        <p14:creationId xmlns:p14="http://schemas.microsoft.com/office/powerpoint/2010/main" val="37496470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6142" y="3654817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Translate</a:t>
            </a:r>
          </a:p>
        </p:txBody>
      </p:sp>
      <p:pic>
        <p:nvPicPr>
          <p:cNvPr id="107522" name="Picture 2" descr="Amazon Translate - Overview (O11) | OutSystems">
            <a:extLst>
              <a:ext uri="{FF2B5EF4-FFF2-40B4-BE49-F238E27FC236}">
                <a16:creationId xmlns:a16="http://schemas.microsoft.com/office/drawing/2014/main" id="{44019BE0-78A2-C625-7B23-4BD9B22B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85" y="3008649"/>
            <a:ext cx="618002" cy="6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D020D7-706E-F9B3-328C-D5FCF3F76CA7}"/>
              </a:ext>
            </a:extLst>
          </p:cNvPr>
          <p:cNvSpPr/>
          <p:nvPr/>
        </p:nvSpPr>
        <p:spPr>
          <a:xfrm>
            <a:off x="570155" y="449499"/>
            <a:ext cx="2740312" cy="4564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 de tradução</a:t>
            </a:r>
          </a:p>
        </p:txBody>
      </p:sp>
    </p:spTree>
    <p:extLst>
      <p:ext uri="{BB962C8B-B14F-4D97-AF65-F5344CB8AC3E}">
        <p14:creationId xmlns:p14="http://schemas.microsoft.com/office/powerpoint/2010/main" val="90218609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3" name="Rectangle 68772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4" name="Rectangle 6877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7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76" name="Oval 6877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7" name="Oval 6877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8" name="Oval 6877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9" name="Oval 6877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0" name="Oval 6877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6" name="Freeform: Shape 6876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7" name="Freeform: Shape 6876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8" name="Freeform: Shape 6876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0" name="Freeform: Shape 6876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1" name="Rectangle 68790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 useBgFill="1">
        <p:nvSpPr>
          <p:cNvPr id="68792" name="Rectangle 68791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06" y="2576164"/>
            <a:ext cx="5300988" cy="1395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Seção 10: Management and Governance</a:t>
            </a:r>
          </a:p>
        </p:txBody>
      </p:sp>
      <p:pic>
        <p:nvPicPr>
          <p:cNvPr id="11" name="Picture 10" descr="A road with yellow lines on it&#10;&#10;Description automatically generated">
            <a:extLst>
              <a:ext uri="{FF2B5EF4-FFF2-40B4-BE49-F238E27FC236}">
                <a16:creationId xmlns:a16="http://schemas.microsoft.com/office/drawing/2014/main" id="{BB3F1430-CFDB-37AB-3DC5-688AC9C2E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39535" y="-2"/>
            <a:ext cx="535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1362" y="3635586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AWS CloudFormation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08546" name="Picture 2" descr="AWS CloudFormation coverage road map is now public! : r/aws">
            <a:extLst>
              <a:ext uri="{FF2B5EF4-FFF2-40B4-BE49-F238E27FC236}">
                <a16:creationId xmlns:a16="http://schemas.microsoft.com/office/drawing/2014/main" id="{DED51698-3460-EC94-5003-C8CD78B9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3" y="2921244"/>
            <a:ext cx="632327" cy="6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103F40-C450-05BB-8E6D-778C0062461B}"/>
              </a:ext>
            </a:extLst>
          </p:cNvPr>
          <p:cNvSpPr/>
          <p:nvPr/>
        </p:nvSpPr>
        <p:spPr>
          <a:xfrm>
            <a:off x="570154" y="449499"/>
            <a:ext cx="4848511" cy="481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Criação de infraestrutura for meio de um arquivo</a:t>
            </a:r>
          </a:p>
        </p:txBody>
      </p:sp>
    </p:spTree>
    <p:extLst>
      <p:ext uri="{BB962C8B-B14F-4D97-AF65-F5344CB8AC3E}">
        <p14:creationId xmlns:p14="http://schemas.microsoft.com/office/powerpoint/2010/main" val="53125775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15511" y="3810006"/>
            <a:ext cx="164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CloudTrail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09570" name="Picture 2" descr="Cloud Icons | AWS CloudTrail">
            <a:extLst>
              <a:ext uri="{FF2B5EF4-FFF2-40B4-BE49-F238E27FC236}">
                <a16:creationId xmlns:a16="http://schemas.microsoft.com/office/drawing/2014/main" id="{F78B29F7-2254-3D5F-1692-45D60BCB6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81" y="2965531"/>
            <a:ext cx="747649" cy="74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D24698-EAFC-E732-101E-8450AFBF0713}"/>
              </a:ext>
            </a:extLst>
          </p:cNvPr>
          <p:cNvSpPr/>
          <p:nvPr/>
        </p:nvSpPr>
        <p:spPr>
          <a:xfrm>
            <a:off x="570155" y="449499"/>
            <a:ext cx="5432712" cy="5411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Identificação de atividade/qualquer ação (trilha, rastro).  </a:t>
            </a:r>
          </a:p>
        </p:txBody>
      </p:sp>
    </p:spTree>
    <p:extLst>
      <p:ext uri="{BB962C8B-B14F-4D97-AF65-F5344CB8AC3E}">
        <p14:creationId xmlns:p14="http://schemas.microsoft.com/office/powerpoint/2010/main" val="21787316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93254" y="4164792"/>
            <a:ext cx="18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CloudWatch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0594" name="Picture 2" descr="Cloud Icons | Amazon CloudWatch">
            <a:extLst>
              <a:ext uri="{FF2B5EF4-FFF2-40B4-BE49-F238E27FC236}">
                <a16:creationId xmlns:a16="http://schemas.microsoft.com/office/drawing/2014/main" id="{D1154F50-364B-C4AD-3F7A-B7EA4C78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211" y="3429000"/>
            <a:ext cx="634570" cy="6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10C5D6-BB59-17F6-025E-FCEE4B49CE15}"/>
              </a:ext>
            </a:extLst>
          </p:cNvPr>
          <p:cNvSpPr/>
          <p:nvPr/>
        </p:nvSpPr>
        <p:spPr>
          <a:xfrm>
            <a:off x="570154" y="449499"/>
            <a:ext cx="6099585" cy="102429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Ferramenta extremamente poderosa. Podemos visualizar logs, criar alertas, métricas, integrar com diversos serviços da AWS.</a:t>
            </a:r>
          </a:p>
        </p:txBody>
      </p:sp>
    </p:spTree>
    <p:extLst>
      <p:ext uri="{BB962C8B-B14F-4D97-AF65-F5344CB8AC3E}">
        <p14:creationId xmlns:p14="http://schemas.microsoft.com/office/powerpoint/2010/main" val="204713765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74783" y="3616355"/>
            <a:ext cx="96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1618" name="Picture 2" descr="AWS CLI">
            <a:extLst>
              <a:ext uri="{FF2B5EF4-FFF2-40B4-BE49-F238E27FC236}">
                <a16:creationId xmlns:a16="http://schemas.microsoft.com/office/drawing/2014/main" id="{B57E7D16-DF50-1D04-4D86-30F17F13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659" y="2921000"/>
            <a:ext cx="2107627" cy="69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BEB5D8-BA1B-490B-BAFE-CB479820DE60}"/>
              </a:ext>
            </a:extLst>
          </p:cNvPr>
          <p:cNvSpPr/>
          <p:nvPr/>
        </p:nvSpPr>
        <p:spPr>
          <a:xfrm>
            <a:off x="570154" y="620339"/>
            <a:ext cx="4924714" cy="4718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interação com AWS por linha de comando</a:t>
            </a:r>
          </a:p>
        </p:txBody>
      </p:sp>
    </p:spTree>
    <p:extLst>
      <p:ext uri="{BB962C8B-B14F-4D97-AF65-F5344CB8AC3E}">
        <p14:creationId xmlns:p14="http://schemas.microsoft.com/office/powerpoint/2010/main" val="86820034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41246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Compute Optimizer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2642" name="Picture 2" descr="Draw AWS Architecture Diagrams Online">
            <a:extLst>
              <a:ext uri="{FF2B5EF4-FFF2-40B4-BE49-F238E27FC236}">
                <a16:creationId xmlns:a16="http://schemas.microsoft.com/office/drawing/2014/main" id="{CB4BB82C-01E4-30F4-6160-DC5BEF967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423" y="3042955"/>
            <a:ext cx="573400" cy="5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6297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5699" y="3824017"/>
            <a:ext cx="1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Config</a:t>
            </a:r>
          </a:p>
        </p:txBody>
      </p:sp>
      <p:pic>
        <p:nvPicPr>
          <p:cNvPr id="113666" name="Picture 2" descr="AWS Config - Webfor">
            <a:extLst>
              <a:ext uri="{FF2B5EF4-FFF2-40B4-BE49-F238E27FC236}">
                <a16:creationId xmlns:a16="http://schemas.microsoft.com/office/drawing/2014/main" id="{30B678E4-8B51-3D97-909D-A73741FA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12" y="3093151"/>
            <a:ext cx="621809" cy="6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CCC1E8-83B7-069F-36F3-51BEEA0E9808}"/>
              </a:ext>
            </a:extLst>
          </p:cNvPr>
          <p:cNvSpPr/>
          <p:nvPr/>
        </p:nvSpPr>
        <p:spPr>
          <a:xfrm>
            <a:off x="570154" y="449500"/>
            <a:ext cx="6099585" cy="78468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uma visualização detalhada dos recursos da sua conta na AWS (mudanças, aderência a políticas de configuração etc).</a:t>
            </a:r>
          </a:p>
        </p:txBody>
      </p:sp>
    </p:spTree>
    <p:extLst>
      <p:ext uri="{BB962C8B-B14F-4D97-AF65-F5344CB8AC3E}">
        <p14:creationId xmlns:p14="http://schemas.microsoft.com/office/powerpoint/2010/main" val="71513198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30020" y="3773433"/>
            <a:ext cx="200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Control Tower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4690" name="Picture 2" descr="Build a Multi-Account Management Environment with AWS Control Tower - DEV  Community">
            <a:extLst>
              <a:ext uri="{FF2B5EF4-FFF2-40B4-BE49-F238E27FC236}">
                <a16:creationId xmlns:a16="http://schemas.microsoft.com/office/drawing/2014/main" id="{C0D4BEA0-CCAD-7FDF-54F4-673C5336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26" y="3110461"/>
            <a:ext cx="584433" cy="58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9B1013-044A-1068-42A5-23FF54F78C1E}"/>
              </a:ext>
            </a:extLst>
          </p:cNvPr>
          <p:cNvSpPr/>
          <p:nvPr/>
        </p:nvSpPr>
        <p:spPr>
          <a:xfrm>
            <a:off x="570155" y="449500"/>
            <a:ext cx="3146168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Ambiente com muitas contas</a:t>
            </a:r>
          </a:p>
        </p:txBody>
      </p:sp>
    </p:spTree>
    <p:extLst>
      <p:ext uri="{BB962C8B-B14F-4D97-AF65-F5344CB8AC3E}">
        <p14:creationId xmlns:p14="http://schemas.microsoft.com/office/powerpoint/2010/main" val="2133149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136949" y="1137601"/>
            <a:ext cx="110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14" y="504713"/>
            <a:ext cx="632888" cy="6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C3FC9F-FBF1-7335-0B91-499279C2ADB5}"/>
              </a:ext>
            </a:extLst>
          </p:cNvPr>
          <p:cNvSpPr txBox="1"/>
          <p:nvPr/>
        </p:nvSpPr>
        <p:spPr>
          <a:xfrm>
            <a:off x="1593910" y="331829"/>
            <a:ext cx="99577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ETL (Extract, Transform, Load)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AWS Glue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totalmente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ETL,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extração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transformação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carga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data lakes, data warehouses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bancos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Serverless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Glue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exige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; 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ETL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clusters.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AWS Glue Data Catalog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Glue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catálogo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metadados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data lake.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catálogo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descoberta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ETL 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compatível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Amazon Athena e o Amazon Redshift.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Gerador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Código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Glue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código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ETL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transformar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mover dados.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scripts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PySpark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acelerando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codificação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manual.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Dados Semi-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estruturados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AWS Glue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JSON, CSV, Parquet e Avro,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semi-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amplamente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data lakes.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80463852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22137" y="3733801"/>
            <a:ext cx="234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Health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5714" name="Picture 2" descr="AWS Health | New Relic">
            <a:extLst>
              <a:ext uri="{FF2B5EF4-FFF2-40B4-BE49-F238E27FC236}">
                <a16:creationId xmlns:a16="http://schemas.microsoft.com/office/drawing/2014/main" id="{EE935F6F-33BA-70F1-E02A-EED13CC5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89" y="3015144"/>
            <a:ext cx="601211" cy="60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3C4F2B-8228-94C4-368D-2210DB705237}"/>
              </a:ext>
            </a:extLst>
          </p:cNvPr>
          <p:cNvSpPr/>
          <p:nvPr/>
        </p:nvSpPr>
        <p:spPr>
          <a:xfrm>
            <a:off x="570154" y="449499"/>
            <a:ext cx="3872753" cy="10996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ver incidentes em serviços da AWS, atualizações programadas etc</a:t>
            </a:r>
          </a:p>
        </p:txBody>
      </p:sp>
    </p:spTree>
    <p:extLst>
      <p:ext uri="{BB962C8B-B14F-4D97-AF65-F5344CB8AC3E}">
        <p14:creationId xmlns:p14="http://schemas.microsoft.com/office/powerpoint/2010/main" val="19292810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85711" y="3810214"/>
            <a:ext cx="22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License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6738" name="Picture 2" descr="AWS License Manager | AWS for SAP">
            <a:extLst>
              <a:ext uri="{FF2B5EF4-FFF2-40B4-BE49-F238E27FC236}">
                <a16:creationId xmlns:a16="http://schemas.microsoft.com/office/drawing/2014/main" id="{72DC6BC8-C1F4-99D8-BF60-9F26749F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016" y="3141844"/>
            <a:ext cx="565705" cy="5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BCC64E3-8B91-4FD1-03CF-81A4F462DE0D}"/>
              </a:ext>
            </a:extLst>
          </p:cNvPr>
          <p:cNvSpPr/>
          <p:nvPr/>
        </p:nvSpPr>
        <p:spPr>
          <a:xfrm>
            <a:off x="570154" y="449500"/>
            <a:ext cx="6385872" cy="98136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Possibilita o gerenciamento de licenças de softwares utilizados em seus recursos AWS. Exemplo: você possui uma EC2 que utiliza um software pago e precisa monitorar a situação da licensa.</a:t>
            </a:r>
          </a:p>
        </p:txBody>
      </p:sp>
    </p:spTree>
    <p:extLst>
      <p:ext uri="{BB962C8B-B14F-4D97-AF65-F5344CB8AC3E}">
        <p14:creationId xmlns:p14="http://schemas.microsoft.com/office/powerpoint/2010/main" val="32848323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3" y="3688458"/>
            <a:ext cx="233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Managed Grafana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7762" name="Picture 2" descr="Cloud Icons | Amazon Managed Grafana">
            <a:extLst>
              <a:ext uri="{FF2B5EF4-FFF2-40B4-BE49-F238E27FC236}">
                <a16:creationId xmlns:a16="http://schemas.microsoft.com/office/drawing/2014/main" id="{71276732-8250-54D2-4E43-D14E7E52E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26" y="2928594"/>
            <a:ext cx="626101" cy="62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29254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5957" y="3625444"/>
            <a:ext cx="2513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Managed Service for Prometheus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8786" name="Picture 2">
            <a:extLst>
              <a:ext uri="{FF2B5EF4-FFF2-40B4-BE49-F238E27FC236}">
                <a16:creationId xmlns:a16="http://schemas.microsoft.com/office/drawing/2014/main" id="{7F46F3EA-1534-831D-D038-B56A015FE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68" y="2918479"/>
            <a:ext cx="64633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56480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32868" y="3633508"/>
            <a:ext cx="273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Management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9810" name="Picture 2" descr="AWS Management Console | AWS General">
            <a:extLst>
              <a:ext uri="{FF2B5EF4-FFF2-40B4-BE49-F238E27FC236}">
                <a16:creationId xmlns:a16="http://schemas.microsoft.com/office/drawing/2014/main" id="{5988E014-9CD8-546A-AA91-8A3ED526F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26" y="2956069"/>
            <a:ext cx="571151" cy="57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98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7752" y="3670714"/>
            <a:ext cx="195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Organizations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0834" name="Picture 2" descr="Work Together Using AWS Organizations | Salesforce Trailhead">
            <a:extLst>
              <a:ext uri="{FF2B5EF4-FFF2-40B4-BE49-F238E27FC236}">
                <a16:creationId xmlns:a16="http://schemas.microsoft.com/office/drawing/2014/main" id="{89A1FF4F-E529-5DCF-FD56-0957C1629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76" y="2937466"/>
            <a:ext cx="608357" cy="60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C59268F-325F-38A0-84B3-09396027E0FF}"/>
              </a:ext>
            </a:extLst>
          </p:cNvPr>
          <p:cNvSpPr/>
          <p:nvPr/>
        </p:nvSpPr>
        <p:spPr>
          <a:xfrm>
            <a:off x="434687" y="441033"/>
            <a:ext cx="5525846" cy="4649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Gerenciamento de múltiplas contas no ambiente da AWS</a:t>
            </a:r>
          </a:p>
        </p:txBody>
      </p:sp>
    </p:spTree>
    <p:extLst>
      <p:ext uri="{BB962C8B-B14F-4D97-AF65-F5344CB8AC3E}">
        <p14:creationId xmlns:p14="http://schemas.microsoft.com/office/powerpoint/2010/main" val="291425036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Proton</a:t>
            </a:r>
          </a:p>
        </p:txBody>
      </p:sp>
      <p:pic>
        <p:nvPicPr>
          <p:cNvPr id="121858" name="Picture 2" descr="2021, Amazon Web Services, Inc. or its affiliates. All rights reserved.">
            <a:extLst>
              <a:ext uri="{FF2B5EF4-FFF2-40B4-BE49-F238E27FC236}">
                <a16:creationId xmlns:a16="http://schemas.microsoft.com/office/drawing/2014/main" id="{38554443-D5FB-17A8-B675-3420C0495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27" y="2909281"/>
            <a:ext cx="664727" cy="6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CA93EB-7A5D-87FD-3641-989FB7D0915B}"/>
              </a:ext>
            </a:extLst>
          </p:cNvPr>
          <p:cNvSpPr/>
          <p:nvPr/>
        </p:nvSpPr>
        <p:spPr>
          <a:xfrm>
            <a:off x="385597" y="437906"/>
            <a:ext cx="3339116" cy="44293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Criar templates de infraestrutura</a:t>
            </a:r>
          </a:p>
        </p:txBody>
      </p:sp>
    </p:spTree>
    <p:extLst>
      <p:ext uri="{BB962C8B-B14F-4D97-AF65-F5344CB8AC3E}">
        <p14:creationId xmlns:p14="http://schemas.microsoft.com/office/powerpoint/2010/main" val="9153633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30409" y="3617055"/>
            <a:ext cx="208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Service Catalog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2882" name="Picture 2" descr="AWS Service Catalog - AWS Management &amp; Governance - AWS Video Catalog">
            <a:extLst>
              <a:ext uri="{FF2B5EF4-FFF2-40B4-BE49-F238E27FC236}">
                <a16:creationId xmlns:a16="http://schemas.microsoft.com/office/drawing/2014/main" id="{1773F6C1-8BF4-9524-67BB-320334FD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00" y="30102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06BA38-6A9E-6B19-4BDB-AB235A4A582E}"/>
              </a:ext>
            </a:extLst>
          </p:cNvPr>
          <p:cNvSpPr/>
          <p:nvPr/>
        </p:nvSpPr>
        <p:spPr>
          <a:xfrm>
            <a:off x="570154" y="449499"/>
            <a:ext cx="4464425" cy="9597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Catálogo de serviços que pode ser utilizado para padronizar a distribuição de templates e modo de iniciar/manter um serviço</a:t>
            </a:r>
          </a:p>
        </p:txBody>
      </p:sp>
    </p:spTree>
    <p:extLst>
      <p:ext uri="{BB962C8B-B14F-4D97-AF65-F5344CB8AC3E}">
        <p14:creationId xmlns:p14="http://schemas.microsoft.com/office/powerpoint/2010/main" val="362575306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Systems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3906" name="Picture 2" descr="Cloud Icons | AWS Systems Manager">
            <a:extLst>
              <a:ext uri="{FF2B5EF4-FFF2-40B4-BE49-F238E27FC236}">
                <a16:creationId xmlns:a16="http://schemas.microsoft.com/office/drawing/2014/main" id="{F38C4C85-7369-425F-71B1-5ACF80BD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44" y="2978799"/>
            <a:ext cx="637556" cy="6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97889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696523" y="4057617"/>
            <a:ext cx="212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Trusted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4930" name="Picture 2" descr="Streamline Development with Management and Governance Services |">
            <a:extLst>
              <a:ext uri="{FF2B5EF4-FFF2-40B4-BE49-F238E27FC236}">
                <a16:creationId xmlns:a16="http://schemas.microsoft.com/office/drawing/2014/main" id="{38855AF7-002A-846A-6FFE-2788BCBB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05" y="3448433"/>
            <a:ext cx="609184" cy="60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356FF-512D-D675-608B-DBEEADAC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1" y="277067"/>
            <a:ext cx="7450568" cy="36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15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949285" y="286678"/>
            <a:ext cx="122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" y="183965"/>
            <a:ext cx="574758" cy="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ocesso de ETL do bucket de origem do S3 por meio de Step Functions, AWS Glue e Amazon SNS em 10 etapas.">
            <a:extLst>
              <a:ext uri="{FF2B5EF4-FFF2-40B4-BE49-F238E27FC236}">
                <a16:creationId xmlns:a16="http://schemas.microsoft.com/office/drawing/2014/main" id="{358AE9E5-2117-19BA-7E9A-B5D5EDDA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491" y="1417260"/>
            <a:ext cx="9511717" cy="37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9AD63-6FCA-C9E0-63A0-7A639CD4172F}"/>
              </a:ext>
            </a:extLst>
          </p:cNvPr>
          <p:cNvSpPr txBox="1"/>
          <p:nvPr/>
        </p:nvSpPr>
        <p:spPr>
          <a:xfrm>
            <a:off x="817284" y="5446979"/>
            <a:ext cx="1078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https://docs.aws.amazon.com/</a:t>
            </a:r>
            <a:r>
              <a:rPr lang="en-US" dirty="0" err="1"/>
              <a:t>pt_br</a:t>
            </a:r>
            <a:r>
              <a:rPr lang="en-US" dirty="0"/>
              <a:t>/prescriptive-guidance/latest/patterns/orchestrate-an-etl-pipeline-with-validation-transformation-and-partitioning-using-aws-step-functions.html?did=</a:t>
            </a:r>
            <a:r>
              <a:rPr lang="en-US" dirty="0" err="1"/>
              <a:t>pg_card&amp;trk</a:t>
            </a:r>
            <a:r>
              <a:rPr lang="en-US" dirty="0"/>
              <a:t>=</a:t>
            </a:r>
            <a:r>
              <a:rPr lang="en-US" dirty="0" err="1"/>
              <a:t>pg_card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2162729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39123" y="3429000"/>
            <a:ext cx="2513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Ferramenta do AWS Well-Architected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5954" name="Picture 2" descr="Cloud Icons | AWS Well Architected Tool">
            <a:extLst>
              <a:ext uri="{FF2B5EF4-FFF2-40B4-BE49-F238E27FC236}">
                <a16:creationId xmlns:a16="http://schemas.microsoft.com/office/drawing/2014/main" id="{8D2F5CBE-E3AA-7CBD-9DD8-53522787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07" y="2720697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14719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48" name="Rectangle 6874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50" name="Rectangle 6874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5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53" name="Oval 6875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4" name="Oval 6875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5" name="Oval 6875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6" name="Oval 6875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7" name="Oval 6875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58" name="Oval 6875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9" name="Oval 6875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0" name="Oval 6875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1" name="Oval 6876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62" name="Oval 6876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3" name="Freeform: Shape 6876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4" name="Freeform: Shape 6876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5" name="Freeform: Shape 6876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6" name="Oval 6876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7" name="Freeform: Shape 6876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69" name="Rectangle 6876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group of people connected to each other&#10;&#10;Description automatically generated">
            <a:extLst>
              <a:ext uri="{FF2B5EF4-FFF2-40B4-BE49-F238E27FC236}">
                <a16:creationId xmlns:a16="http://schemas.microsoft.com/office/drawing/2014/main" id="{1938D151-5142-1E8B-7CCE-721763E0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818" b="16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71" name="Rectangle 68770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Seção 11: Media Services</a:t>
            </a:r>
          </a:p>
        </p:txBody>
      </p:sp>
    </p:spTree>
    <p:extLst>
      <p:ext uri="{BB962C8B-B14F-4D97-AF65-F5344CB8AC3E}">
        <p14:creationId xmlns:p14="http://schemas.microsoft.com/office/powerpoint/2010/main" val="349732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1688041" y="4019489"/>
            <a:ext cx="272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Transcoder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6978" name="Picture 2" descr="Amazon Elastic Transcoder Alternatives and Similar Sites &amp; Apps |  AlternativeTo">
            <a:extLst>
              <a:ext uri="{FF2B5EF4-FFF2-40B4-BE49-F238E27FC236}">
                <a16:creationId xmlns:a16="http://schemas.microsoft.com/office/drawing/2014/main" id="{19164291-945A-5030-7563-78D53D2C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73" y="3311869"/>
            <a:ext cx="608972" cy="60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A0704-2D94-4EC8-8E2C-94E5DE2A3256}"/>
              </a:ext>
            </a:extLst>
          </p:cNvPr>
          <p:cNvSpPr/>
          <p:nvPr/>
        </p:nvSpPr>
        <p:spPr>
          <a:xfrm>
            <a:off x="6096000" y="493948"/>
            <a:ext cx="5047280" cy="33348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</a:t>
            </a:r>
            <a:r>
              <a:rPr lang="en-US" b="1" dirty="0" err="1"/>
              <a:t>Texto</a:t>
            </a:r>
            <a:r>
              <a:rPr lang="en-US" b="1" dirty="0"/>
              <a:t> </a:t>
            </a:r>
            <a:r>
              <a:rPr lang="en-US" b="1" dirty="0" err="1"/>
              <a:t>retirado</a:t>
            </a:r>
            <a:r>
              <a:rPr lang="en-US" b="1" dirty="0"/>
              <a:t> do console da AWS) </a:t>
            </a:r>
            <a:r>
              <a:rPr lang="en-US" dirty="0"/>
              <a:t>O Amazon Elastic Transcoder </a:t>
            </a:r>
            <a:r>
              <a:rPr lang="en-US" dirty="0" err="1"/>
              <a:t>permite</a:t>
            </a:r>
            <a:r>
              <a:rPr lang="en-US" dirty="0"/>
              <a:t> converter a </a:t>
            </a:r>
            <a:r>
              <a:rPr lang="en-US" dirty="0" err="1"/>
              <a:t>mídia</a:t>
            </a:r>
            <a:r>
              <a:rPr lang="en-US" dirty="0"/>
              <a:t> digital </a:t>
            </a:r>
            <a:r>
              <a:rPr lang="en-US" dirty="0" err="1"/>
              <a:t>armazenada</a:t>
            </a:r>
            <a:r>
              <a:rPr lang="en-US" dirty="0"/>
              <a:t> no Amazon S3 </a:t>
            </a:r>
            <a:r>
              <a:rPr lang="en-US" dirty="0" err="1"/>
              <a:t>em</a:t>
            </a:r>
            <a:r>
              <a:rPr lang="en-US" dirty="0"/>
              <a:t> codecs de </a:t>
            </a:r>
            <a:r>
              <a:rPr lang="en-US" dirty="0" err="1"/>
              <a:t>áudio</a:t>
            </a:r>
            <a:r>
              <a:rPr lang="en-US" dirty="0"/>
              <a:t> e </a:t>
            </a:r>
            <a:r>
              <a:rPr lang="en-US" dirty="0" err="1"/>
              <a:t>vídeo</a:t>
            </a:r>
            <a:r>
              <a:rPr lang="en-US" dirty="0"/>
              <a:t> 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contêineres</a:t>
            </a:r>
            <a:r>
              <a:rPr lang="en-US" dirty="0"/>
              <a:t> </a:t>
            </a:r>
            <a:r>
              <a:rPr lang="en-US" dirty="0" err="1"/>
              <a:t>exigidos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de </a:t>
            </a:r>
            <a:r>
              <a:rPr lang="en-US" dirty="0" err="1"/>
              <a:t>reprodução</a:t>
            </a:r>
            <a:r>
              <a:rPr lang="en-US" dirty="0"/>
              <a:t> do </a:t>
            </a:r>
            <a:r>
              <a:rPr lang="en-US" dirty="0" err="1"/>
              <a:t>consumidor</a:t>
            </a:r>
            <a:r>
              <a:rPr lang="en-US" dirty="0"/>
              <a:t>.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converter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mídia</a:t>
            </a:r>
            <a:r>
              <a:rPr lang="en-US" dirty="0"/>
              <a:t> digital </a:t>
            </a:r>
            <a:r>
              <a:rPr lang="en-US" dirty="0" err="1"/>
              <a:t>grandes</a:t>
            </a:r>
            <a:r>
              <a:rPr lang="en-US" dirty="0"/>
              <a:t> e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reproduzir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móveis</a:t>
            </a:r>
            <a:r>
              <a:rPr lang="en-US" dirty="0"/>
              <a:t>, tablets, </a:t>
            </a:r>
            <a:r>
              <a:rPr lang="en-US" dirty="0" err="1"/>
              <a:t>navegadores</a:t>
            </a:r>
            <a:r>
              <a:rPr lang="en-US" dirty="0"/>
              <a:t> da Web e </a:t>
            </a:r>
            <a:r>
              <a:rPr lang="en-US" dirty="0" err="1"/>
              <a:t>televisores</a:t>
            </a:r>
            <a:r>
              <a:rPr lang="en-US" dirty="0"/>
              <a:t> </a:t>
            </a:r>
            <a:r>
              <a:rPr lang="en-US" dirty="0" err="1"/>
              <a:t>conectados</a:t>
            </a:r>
            <a:r>
              <a:rPr lang="en-US" dirty="0"/>
              <a:t>.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72995798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491394" y="1507385"/>
            <a:ext cx="302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Kinesis Video Streams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8002" name="Picture 2" descr="Product: Amazon Kinesis Video Streams | CMS Critic">
            <a:extLst>
              <a:ext uri="{FF2B5EF4-FFF2-40B4-BE49-F238E27FC236}">
                <a16:creationId xmlns:a16="http://schemas.microsoft.com/office/drawing/2014/main" id="{A13E4206-3EEA-D26A-0B32-35A31EA0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283" y="780311"/>
            <a:ext cx="628941" cy="6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1FCD6F-96A2-3A63-0A38-FB9AD26092A9}"/>
              </a:ext>
            </a:extLst>
          </p:cNvPr>
          <p:cNvSpPr/>
          <p:nvPr/>
        </p:nvSpPr>
        <p:spPr>
          <a:xfrm>
            <a:off x="570154" y="731520"/>
            <a:ext cx="3937300" cy="6777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Infraestrutura para ingestão de vídeos (streaming media - transmissão)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C534F8-61DE-95B6-A82E-95A488B470AC}"/>
              </a:ext>
            </a:extLst>
          </p:cNvPr>
          <p:cNvSpPr/>
          <p:nvPr/>
        </p:nvSpPr>
        <p:spPr>
          <a:xfrm>
            <a:off x="570154" y="1660296"/>
            <a:ext cx="3937300" cy="148859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 palavra Kinesis remete-se a noção de movimento (então os serviços do tipo Kinesis indicam geralmente grande fluxo de dados, referenciando essa característica dinâmica mesmo)</a:t>
            </a:r>
          </a:p>
        </p:txBody>
      </p:sp>
    </p:spTree>
    <p:extLst>
      <p:ext uri="{BB962C8B-B14F-4D97-AF65-F5344CB8AC3E}">
        <p14:creationId xmlns:p14="http://schemas.microsoft.com/office/powerpoint/2010/main" val="16053277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AD1AB321-F450-7319-8C70-8E8BDC665A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126" b="20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Seção 12: Migration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97670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34016" y="3881600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Application Discovery Service</a:t>
            </a:r>
          </a:p>
        </p:txBody>
      </p:sp>
      <p:pic>
        <p:nvPicPr>
          <p:cNvPr id="129026" name="Picture 2" descr="Migrate to AWS Cloud | Salesforce Trailhead">
            <a:extLst>
              <a:ext uri="{FF2B5EF4-FFF2-40B4-BE49-F238E27FC236}">
                <a16:creationId xmlns:a16="http://schemas.microsoft.com/office/drawing/2014/main" id="{27AD3548-2536-FABE-C060-27EABC87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76" y="3247023"/>
            <a:ext cx="560624" cy="56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65943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80228" y="3877126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Application Migration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0050" name="Picture 2" descr="Cloud Icons | AWS Application Migration Service">
            <a:extLst>
              <a:ext uri="{FF2B5EF4-FFF2-40B4-BE49-F238E27FC236}">
                <a16:creationId xmlns:a16="http://schemas.microsoft.com/office/drawing/2014/main" id="{35970A2F-D5F8-EBD0-F3AF-DF0591EA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59" y="3298057"/>
            <a:ext cx="529168" cy="52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7387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84624" y="4041452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Database Migration Service</a:t>
            </a:r>
          </a:p>
        </p:txBody>
      </p:sp>
      <p:pic>
        <p:nvPicPr>
          <p:cNvPr id="131074" name="Picture 2" descr="Cloud Icons | AWS Database Migration Service">
            <a:extLst>
              <a:ext uri="{FF2B5EF4-FFF2-40B4-BE49-F238E27FC236}">
                <a16:creationId xmlns:a16="http://schemas.microsoft.com/office/drawing/2014/main" id="{36286358-0164-BABC-3D3C-8605E066D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60" y="3258205"/>
            <a:ext cx="654479" cy="65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175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47202" y="3763596"/>
            <a:ext cx="157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Datasync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2098" name="Picture 2" descr="AWS] DataSync – Scriptorium">
            <a:extLst>
              <a:ext uri="{FF2B5EF4-FFF2-40B4-BE49-F238E27FC236}">
                <a16:creationId xmlns:a16="http://schemas.microsoft.com/office/drawing/2014/main" id="{F8DEC276-E373-6021-1F09-1C342338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12" y="2949264"/>
            <a:ext cx="667091" cy="66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0206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2977" y="3616355"/>
            <a:ext cx="211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Migration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3122" name="Picture 2" descr="Executing Migrations to AWS">
            <a:extLst>
              <a:ext uri="{FF2B5EF4-FFF2-40B4-BE49-F238E27FC236}">
                <a16:creationId xmlns:a16="http://schemas.microsoft.com/office/drawing/2014/main" id="{BCAE1953-4571-6DB9-E24D-4AE77E68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84" y="2906467"/>
            <a:ext cx="712673" cy="67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96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949285" y="286678"/>
            <a:ext cx="122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" y="183965"/>
            <a:ext cx="574758" cy="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9AD63-6FCA-C9E0-63A0-7A639CD4172F}"/>
              </a:ext>
            </a:extLst>
          </p:cNvPr>
          <p:cNvSpPr txBox="1"/>
          <p:nvPr/>
        </p:nvSpPr>
        <p:spPr>
          <a:xfrm>
            <a:off x="613794" y="5228325"/>
            <a:ext cx="1078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https://docs.aws.amazon.com/</a:t>
            </a:r>
            <a:r>
              <a:rPr lang="en-US" dirty="0" err="1"/>
              <a:t>pt_br</a:t>
            </a:r>
            <a:r>
              <a:rPr lang="en-US" dirty="0"/>
              <a:t>/prescriptive-guidance/latest/patterns/orchestrate-an-etl-pipeline-with-validation-transformation-and-partitioning-using-aws-step-functions.html?did=</a:t>
            </a:r>
            <a:r>
              <a:rPr lang="en-US" dirty="0" err="1"/>
              <a:t>pg_card&amp;trk</a:t>
            </a:r>
            <a:r>
              <a:rPr lang="en-US" dirty="0"/>
              <a:t>=</a:t>
            </a:r>
            <a:r>
              <a:rPr lang="en-US" dirty="0" err="1"/>
              <a:t>pg_card</a:t>
            </a:r>
            <a:endParaRPr lang="en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D869-90FC-3040-9423-2BF56512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4" y="1655203"/>
            <a:ext cx="10623333" cy="30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273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59150" y="3776829"/>
            <a:ext cx="190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Família AWS Snow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4146" name="Picture 2" descr="Cloud Icons | AWS Snowball Edge">
            <a:extLst>
              <a:ext uri="{FF2B5EF4-FFF2-40B4-BE49-F238E27FC236}">
                <a16:creationId xmlns:a16="http://schemas.microsoft.com/office/drawing/2014/main" id="{64028700-990E-9D65-2598-7AE793B18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147" y="2973144"/>
            <a:ext cx="727046" cy="7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5159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86594" y="4081151"/>
            <a:ext cx="2168234" cy="375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Transfer Family</a:t>
            </a:r>
          </a:p>
        </p:txBody>
      </p:sp>
      <p:pic>
        <p:nvPicPr>
          <p:cNvPr id="135170" name="Picture 2" descr="AWS Transfer Family. AWS Transfer Family | by Sai Deva Harsha | Medium">
            <a:extLst>
              <a:ext uri="{FF2B5EF4-FFF2-40B4-BE49-F238E27FC236}">
                <a16:creationId xmlns:a16="http://schemas.microsoft.com/office/drawing/2014/main" id="{095B05C4-6822-02E3-CB45-FE944E31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22" y="3366573"/>
            <a:ext cx="650578" cy="65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262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cloud computing system with laptops and devices&#10;&#10;Description automatically generated">
            <a:extLst>
              <a:ext uri="{FF2B5EF4-FFF2-40B4-BE49-F238E27FC236}">
                <a16:creationId xmlns:a16="http://schemas.microsoft.com/office/drawing/2014/main" id="{E251BB7F-4FA8-3B18-57C5-685D5A0A3E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430" b="22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13: Networking and Content Delivery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6C81C-3D95-5EB0-BD0A-9949F469AD8B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BR" sz="700">
                <a:solidFill>
                  <a:srgbClr val="FFFFFF"/>
                </a:solidFill>
                <a:hlinkClick r:id="rId4" tooltip="https://freepngimg.com/png/16460-networking-transpar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BR" sz="700">
                <a:solidFill>
                  <a:srgbClr val="FFFFFF"/>
                </a:solidFill>
              </a:rPr>
              <a:t> by Unknown Author is licensed under </a:t>
            </a:r>
            <a:r>
              <a:rPr lang="en-BR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B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4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96330" y="3924290"/>
            <a:ext cx="166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Client VPN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6194" name="Picture 2" descr="GitHub - scottpedia/aws-client-vpn-setup: Automation script that helps you  create an OpenVPN service using AWS Client VPN Endpoint.">
            <a:extLst>
              <a:ext uri="{FF2B5EF4-FFF2-40B4-BE49-F238E27FC236}">
                <a16:creationId xmlns:a16="http://schemas.microsoft.com/office/drawing/2014/main" id="{105539CD-5C69-E446-A3C2-E29E4868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70" y="3244623"/>
            <a:ext cx="641830" cy="64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24655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53565" y="3779992"/>
            <a:ext cx="213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CloudFront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7218" name="Picture 2" descr="Learn About the Content Delivery Network | Salesforce Trailhead">
            <a:extLst>
              <a:ext uri="{FF2B5EF4-FFF2-40B4-BE49-F238E27FC236}">
                <a16:creationId xmlns:a16="http://schemas.microsoft.com/office/drawing/2014/main" id="{B1343000-818A-EE23-BE55-DDDBA574C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343" y="3166743"/>
            <a:ext cx="576044" cy="57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5976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6063" y="3739624"/>
            <a:ext cx="213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Direct Connect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8242" name="Picture 2" descr="Cloud Icons | AWS Direct Connect">
            <a:extLst>
              <a:ext uri="{FF2B5EF4-FFF2-40B4-BE49-F238E27FC236}">
                <a16:creationId xmlns:a16="http://schemas.microsoft.com/office/drawing/2014/main" id="{6A16FF82-EE47-910F-F4E5-3657990E7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41" y="3051491"/>
            <a:ext cx="570353" cy="57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0240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99775" y="3739624"/>
            <a:ext cx="229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 Load Balancing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9270" name="Picture 6" descr="AWS ELB Monitoring with Instana | IBM">
            <a:extLst>
              <a:ext uri="{FF2B5EF4-FFF2-40B4-BE49-F238E27FC236}">
                <a16:creationId xmlns:a16="http://schemas.microsoft.com/office/drawing/2014/main" id="{A7B016E0-8A75-854F-05ED-49BF426D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32" y="2595806"/>
            <a:ext cx="1388161" cy="10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0989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05557" y="3913804"/>
            <a:ext cx="243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Global Accelerator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6717835" y="1076804"/>
            <a:ext cx="928604" cy="10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0290" name="Picture 2" descr="AWS Global Accelerator - AWS Networking &amp; Content Delivery - AWS Video  Catalog">
            <a:extLst>
              <a:ext uri="{FF2B5EF4-FFF2-40B4-BE49-F238E27FC236}">
                <a16:creationId xmlns:a16="http://schemas.microsoft.com/office/drawing/2014/main" id="{D271EA70-AB8C-8822-F5EE-99462E35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63" y="3044371"/>
            <a:ext cx="676712" cy="67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4917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70633" y="3491858"/>
            <a:ext cx="243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PrivateLink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1314" name="Picture 2" descr="AWS PrivateLink | Honeycomb">
            <a:extLst>
              <a:ext uri="{FF2B5EF4-FFF2-40B4-BE49-F238E27FC236}">
                <a16:creationId xmlns:a16="http://schemas.microsoft.com/office/drawing/2014/main" id="{BB93927C-BD5E-7E35-5E4A-63A3ADE03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t="24575" r="34108" b="27026"/>
          <a:stretch/>
        </p:blipFill>
        <p:spPr bwMode="auto">
          <a:xfrm>
            <a:off x="5167618" y="2827002"/>
            <a:ext cx="617024" cy="60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02716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81847" y="3466205"/>
            <a:ext cx="189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Route 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2338" name="Picture 2" descr="Cloud Icons | Amazon Route 53 64@5x">
            <a:extLst>
              <a:ext uri="{FF2B5EF4-FFF2-40B4-BE49-F238E27FC236}">
                <a16:creationId xmlns:a16="http://schemas.microsoft.com/office/drawing/2014/main" id="{952F0ECD-541C-A4E1-B9B4-0055EFDA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07" y="2783146"/>
            <a:ext cx="645854" cy="64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8447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4957" y="3699545"/>
            <a:ext cx="165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Kinesis</a:t>
            </a:r>
            <a:endParaRPr lang="en-BR" dirty="0"/>
          </a:p>
        </p:txBody>
      </p:sp>
      <p:pic>
        <p:nvPicPr>
          <p:cNvPr id="15362" name="Picture 2" descr="Amazon Kinesis Vector Logo - Download Free SVG Icon | Worldvectorlogo">
            <a:extLst>
              <a:ext uri="{FF2B5EF4-FFF2-40B4-BE49-F238E27FC236}">
                <a16:creationId xmlns:a16="http://schemas.microsoft.com/office/drawing/2014/main" id="{D6050300-94EA-9C48-D989-8B41E5C9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455" y="2823797"/>
            <a:ext cx="733636" cy="7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2341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2" y="3536703"/>
            <a:ext cx="21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Site-to-Site VPN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3362" name="Picture 2" descr="Configuring AWS VPN for UK public sector use | AWS Security Blog">
            <a:extLst>
              <a:ext uri="{FF2B5EF4-FFF2-40B4-BE49-F238E27FC236}">
                <a16:creationId xmlns:a16="http://schemas.microsoft.com/office/drawing/2014/main" id="{2EF56574-0E07-2436-FC1D-2B50C0E3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79" y="2761305"/>
            <a:ext cx="1361365" cy="6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8065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88286" y="3545113"/>
            <a:ext cx="21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Transit Gateway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4386" name="Picture 2" descr="Cloud Icons | AWS Transit Gateway">
            <a:extLst>
              <a:ext uri="{FF2B5EF4-FFF2-40B4-BE49-F238E27FC236}">
                <a16:creationId xmlns:a16="http://schemas.microsoft.com/office/drawing/2014/main" id="{D6B17926-5746-AE8A-B84F-3B06C4B8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07" y="2846297"/>
            <a:ext cx="637465" cy="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1276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04008" y="3662939"/>
            <a:ext cx="139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VPC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5410" name="Picture 2" descr="Mastering Network Security: A Comprehensive Guide to Amazon VPC in AWS | by  Anil Gulati | Stackademic">
            <a:extLst>
              <a:ext uri="{FF2B5EF4-FFF2-40B4-BE49-F238E27FC236}">
                <a16:creationId xmlns:a16="http://schemas.microsoft.com/office/drawing/2014/main" id="{665D3DF8-2EBF-3208-E723-7B8638D9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96" y="3000410"/>
            <a:ext cx="592289" cy="59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00888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map of the world with padlocks&#10;&#10;Description automatically generated">
            <a:extLst>
              <a:ext uri="{FF2B5EF4-FFF2-40B4-BE49-F238E27FC236}">
                <a16:creationId xmlns:a16="http://schemas.microsoft.com/office/drawing/2014/main" id="{92B2E5AB-D415-4675-83B2-5C6E964F80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983" r="746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14: Security, Identity and Compliance</a:t>
            </a:r>
          </a:p>
        </p:txBody>
      </p:sp>
    </p:spTree>
    <p:extLst>
      <p:ext uri="{BB962C8B-B14F-4D97-AF65-F5344CB8AC3E}">
        <p14:creationId xmlns:p14="http://schemas.microsoft.com/office/powerpoint/2010/main" val="347727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25687" y="3563603"/>
            <a:ext cx="139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Artifact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6434" name="Picture 2" descr="Use AWS Services to Stay Compliant | Salesforce Trailhead">
            <a:extLst>
              <a:ext uri="{FF2B5EF4-FFF2-40B4-BE49-F238E27FC236}">
                <a16:creationId xmlns:a16="http://schemas.microsoft.com/office/drawing/2014/main" id="{CDE739D0-FCB7-84BF-459F-3EF89E5A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90" y="2950748"/>
            <a:ext cx="588600" cy="58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992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99478" y="3739624"/>
            <a:ext cx="209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Audit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7458" name="Picture 2" descr="Use AWS Services to Stay Compliant | Salesforce Trailhead">
            <a:extLst>
              <a:ext uri="{FF2B5EF4-FFF2-40B4-BE49-F238E27FC236}">
                <a16:creationId xmlns:a16="http://schemas.microsoft.com/office/drawing/2014/main" id="{5FD8FB1E-5A39-EA73-1377-AA58AA61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09" y="3026276"/>
            <a:ext cx="620782" cy="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6730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99774" y="3814894"/>
            <a:ext cx="251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Certificate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8482" name="Picture 2" descr="AWS Certificate Manager Logo PNG Vector (SVG) Free Download">
            <a:extLst>
              <a:ext uri="{FF2B5EF4-FFF2-40B4-BE49-F238E27FC236}">
                <a16:creationId xmlns:a16="http://schemas.microsoft.com/office/drawing/2014/main" id="{ACECEC8D-EF97-F2A7-2627-2E9900F9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257" y="3092272"/>
            <a:ext cx="564061" cy="56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8574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66202" y="4174303"/>
            <a:ext cx="184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CloudHSM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9506" name="Picture 2" descr="Cloud Icons | AWS CloudHSM">
            <a:extLst>
              <a:ext uri="{FF2B5EF4-FFF2-40B4-BE49-F238E27FC236}">
                <a16:creationId xmlns:a16="http://schemas.microsoft.com/office/drawing/2014/main" id="{2F19AEF6-B087-1F6D-26E3-7EC023619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49" y="3485374"/>
            <a:ext cx="607899" cy="60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6346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44322" y="3672512"/>
            <a:ext cx="172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Cognito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0530" name="Picture 2" descr="Amazon Cognito">
            <a:extLst>
              <a:ext uri="{FF2B5EF4-FFF2-40B4-BE49-F238E27FC236}">
                <a16:creationId xmlns:a16="http://schemas.microsoft.com/office/drawing/2014/main" id="{B4A91F2C-2A1F-9947-2DBF-582B0CA96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075" y="3083130"/>
            <a:ext cx="552177" cy="5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8197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73864" y="3636806"/>
            <a:ext cx="19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Detective</a:t>
            </a:r>
          </a:p>
        </p:txBody>
      </p:sp>
      <p:pic>
        <p:nvPicPr>
          <p:cNvPr id="151556" name="Picture 4" descr="AWS Detective - Scaler Topics">
            <a:extLst>
              <a:ext uri="{FF2B5EF4-FFF2-40B4-BE49-F238E27FC236}">
                <a16:creationId xmlns:a16="http://schemas.microsoft.com/office/drawing/2014/main" id="{C70CB07E-6D28-2990-3DCF-3B2DBECD7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9" t="40707" r="37992" b="28182"/>
          <a:stretch/>
        </p:blipFill>
        <p:spPr bwMode="auto">
          <a:xfrm>
            <a:off x="5146981" y="2944752"/>
            <a:ext cx="599487" cy="61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274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mazon Kinesis Vector Logo - Download Free SVG Icon | Worldvectorlogo">
            <a:extLst>
              <a:ext uri="{FF2B5EF4-FFF2-40B4-BE49-F238E27FC236}">
                <a16:creationId xmlns:a16="http://schemas.microsoft.com/office/drawing/2014/main" id="{D6050300-94EA-9C48-D989-8B41E5C9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35" y="58846"/>
            <a:ext cx="733636" cy="7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9B26A8-CA66-3875-B184-762D8F8DE181}"/>
              </a:ext>
            </a:extLst>
          </p:cNvPr>
          <p:cNvSpPr txBox="1"/>
          <p:nvPr/>
        </p:nvSpPr>
        <p:spPr>
          <a:xfrm>
            <a:off x="1715948" y="474345"/>
            <a:ext cx="988043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Tempo Real de Dados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Streaming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Kinesis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logs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cliques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sites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IoT. Ele é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capturar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analisar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Quatro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Kinesis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composto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subserviços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Kinesis Data Streams, Kinesis Data Firehose, Kinesis Data Analytics e Kinesis Video Streams.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até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persistência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Kinesis Data Streams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throughput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shards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fragmentos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shard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escrita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stream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acordo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AWS Services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Kinesis se integra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Lambda, S3, Redshift e Elasticsearch.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pipelines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coleta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até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Volume de Dados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cobrança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Kinesis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quantidade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exemplo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fragmento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Data Streams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entregue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Data Firehose),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torna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0796340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06412" y="3750425"/>
            <a:ext cx="238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Directory Service</a:t>
            </a:r>
          </a:p>
        </p:txBody>
      </p:sp>
      <p:pic>
        <p:nvPicPr>
          <p:cNvPr id="152578" name="Picture 2" descr="AWS Directory Service - AWS Security Identity &amp; Compliance - AWS Video  Catalog">
            <a:extLst>
              <a:ext uri="{FF2B5EF4-FFF2-40B4-BE49-F238E27FC236}">
                <a16:creationId xmlns:a16="http://schemas.microsoft.com/office/drawing/2014/main" id="{950B3F0F-8DAB-B81F-41A2-15BA6455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85" y="3011617"/>
            <a:ext cx="616901" cy="61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46382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23290" y="3584311"/>
            <a:ext cx="231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Firewall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3602" name="Picture 2" descr="Cloud Icons | AWS Firewall Manager">
            <a:extLst>
              <a:ext uri="{FF2B5EF4-FFF2-40B4-BE49-F238E27FC236}">
                <a16:creationId xmlns:a16="http://schemas.microsoft.com/office/drawing/2014/main" id="{8CBC6C3A-9F5D-CC3A-EEAF-7BA4EC13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45" y="2915058"/>
            <a:ext cx="632746" cy="63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14210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4" y="3419285"/>
            <a:ext cx="231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GuardDuty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4626" name="Picture 2" descr="Four use cases for GuardDuty Malware Protection On-demand malware scan | AWS  Security Blog">
            <a:extLst>
              <a:ext uri="{FF2B5EF4-FFF2-40B4-BE49-F238E27FC236}">
                <a16:creationId xmlns:a16="http://schemas.microsoft.com/office/drawing/2014/main" id="{B12C7EE4-08D1-2334-D44E-B4A41958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958" y="2833862"/>
            <a:ext cx="1096436" cy="5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60712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3" y="3491257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IAM Identity Center</a:t>
            </a:r>
          </a:p>
          <a:p>
            <a:r>
              <a:rPr lang="en-US" dirty="0"/>
              <a:t>(AWS Single Sign-On)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5650" name="Picture 2" descr="Use IAM Identity Center (AWS SSO) to Protect your CloudFront | Serverless  Guru">
            <a:extLst>
              <a:ext uri="{FF2B5EF4-FFF2-40B4-BE49-F238E27FC236}">
                <a16:creationId xmlns:a16="http://schemas.microsoft.com/office/drawing/2014/main" id="{EAF67588-A420-5D1D-23D9-334250C1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89" y="2770186"/>
            <a:ext cx="669764" cy="6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2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70572" y="3584311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Identity and Access Management (IAM)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6674" name="Picture 2" descr="Control Access with AWS Identity and Access Management | Salesforce">
            <a:extLst>
              <a:ext uri="{FF2B5EF4-FFF2-40B4-BE49-F238E27FC236}">
                <a16:creationId xmlns:a16="http://schemas.microsoft.com/office/drawing/2014/main" id="{16026DC0-D600-81DD-B5C0-8C34AC93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2" y="2674433"/>
            <a:ext cx="770467" cy="77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869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7982" y="3739624"/>
            <a:ext cx="186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Inspector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7698" name="Picture 2" descr="Learn About AWS Security Services | Salesforce Trailhead">
            <a:extLst>
              <a:ext uri="{FF2B5EF4-FFF2-40B4-BE49-F238E27FC236}">
                <a16:creationId xmlns:a16="http://schemas.microsoft.com/office/drawing/2014/main" id="{B6E2C347-5579-AF72-31F3-33C67707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31" y="3023591"/>
            <a:ext cx="601211" cy="60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7143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3713" y="3748037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Key Management Service (AWS KMS)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8722" name="Picture 2" descr="AWS] Key Management Service (KMS) – Scriptorium">
            <a:extLst>
              <a:ext uri="{FF2B5EF4-FFF2-40B4-BE49-F238E27FC236}">
                <a16:creationId xmlns:a16="http://schemas.microsoft.com/office/drawing/2014/main" id="{EE127902-B83D-CBA1-B100-AAC3B3D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56" y="3064500"/>
            <a:ext cx="691196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0977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41822" y="3687184"/>
            <a:ext cx="174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Macie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9746" name="Picture 2" descr="Amazon Macie - AWS Security Identity &amp; Compliance - AWS Video Catalog">
            <a:extLst>
              <a:ext uri="{FF2B5EF4-FFF2-40B4-BE49-F238E27FC236}">
                <a16:creationId xmlns:a16="http://schemas.microsoft.com/office/drawing/2014/main" id="{8F2F9F77-C78E-6D34-FBC8-589C9304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61" y="3104003"/>
            <a:ext cx="583181" cy="58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30605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05436" y="3739624"/>
            <a:ext cx="237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Network Firewall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0770" name="Picture 2" descr="Cloud Icons | AWS Network Firewall">
            <a:extLst>
              <a:ext uri="{FF2B5EF4-FFF2-40B4-BE49-F238E27FC236}">
                <a16:creationId xmlns:a16="http://schemas.microsoft.com/office/drawing/2014/main" id="{22224B1E-9CA3-D8D9-679F-6F00FEB9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620" y="3033329"/>
            <a:ext cx="633446" cy="6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6209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08124" y="358517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Resource Access Manager (AWS RAM)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1794" name="Picture 2" descr="AWS Resource Access Manager - AWS Security Identity &amp; Compliance - AWS  Video Catalog">
            <a:extLst>
              <a:ext uri="{FF2B5EF4-FFF2-40B4-BE49-F238E27FC236}">
                <a16:creationId xmlns:a16="http://schemas.microsoft.com/office/drawing/2014/main" id="{A80E3A4A-1F81-FF3B-B0BE-3082D432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40" y="2896506"/>
            <a:ext cx="651459" cy="65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58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mazon Kinesis Vector Logo - Download Free SVG Icon | Worldvectorlogo">
            <a:extLst>
              <a:ext uri="{FF2B5EF4-FFF2-40B4-BE49-F238E27FC236}">
                <a16:creationId xmlns:a16="http://schemas.microsoft.com/office/drawing/2014/main" id="{D6050300-94EA-9C48-D989-8B41E5C9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3" y="164487"/>
            <a:ext cx="733636" cy="73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CA3662-C32D-97E5-28E8-26BE81F01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919" y="1984538"/>
            <a:ext cx="7772400" cy="34425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C32BD9-155B-7511-3402-8606AA73713C}"/>
              </a:ext>
            </a:extLst>
          </p:cNvPr>
          <p:cNvSpPr txBox="1"/>
          <p:nvPr/>
        </p:nvSpPr>
        <p:spPr>
          <a:xfrm>
            <a:off x="2499919" y="1615206"/>
            <a:ext cx="2076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400" b="1" i="1" dirty="0"/>
              <a:t>*image from aws console</a:t>
            </a:r>
          </a:p>
        </p:txBody>
      </p:sp>
    </p:spTree>
    <p:extLst>
      <p:ext uri="{BB962C8B-B14F-4D97-AF65-F5344CB8AC3E}">
        <p14:creationId xmlns:p14="http://schemas.microsoft.com/office/powerpoint/2010/main" val="179249621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Secrets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2818" name="Picture 2" descr="AWS Secrets Manager | Honeycomb">
            <a:extLst>
              <a:ext uri="{FF2B5EF4-FFF2-40B4-BE49-F238E27FC236}">
                <a16:creationId xmlns:a16="http://schemas.microsoft.com/office/drawing/2014/main" id="{859E9108-6524-DE8F-7A90-F8BCA47AE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5" t="26835" r="33445" b="27301"/>
          <a:stretch/>
        </p:blipFill>
        <p:spPr bwMode="auto">
          <a:xfrm>
            <a:off x="5765934" y="2785792"/>
            <a:ext cx="660132" cy="6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3D5DC7F-B08E-B9AF-9F81-FF974CBA837F}"/>
              </a:ext>
            </a:extLst>
          </p:cNvPr>
          <p:cNvSpPr/>
          <p:nvPr/>
        </p:nvSpPr>
        <p:spPr>
          <a:xfrm>
            <a:off x="516367" y="437950"/>
            <a:ext cx="5969493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Comumente associado com cenários de guardar credenciais de bancos de dados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02C3F0-B4AC-FAD9-77FB-FB13AE6B1439}"/>
              </a:ext>
            </a:extLst>
          </p:cNvPr>
          <p:cNvSpPr/>
          <p:nvPr/>
        </p:nvSpPr>
        <p:spPr>
          <a:xfrm>
            <a:off x="594339" y="1340208"/>
            <a:ext cx="5969493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Suporta rotação automática (geralmente via função lambda associada)</a:t>
            </a:r>
          </a:p>
        </p:txBody>
      </p:sp>
    </p:spTree>
    <p:extLst>
      <p:ext uri="{BB962C8B-B14F-4D97-AF65-F5344CB8AC3E}">
        <p14:creationId xmlns:p14="http://schemas.microsoft.com/office/powerpoint/2010/main" val="141847589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Security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3842" name="Picture 2" descr="Learn About AWS Security Services | Salesforce Trailhead">
            <a:extLst>
              <a:ext uri="{FF2B5EF4-FFF2-40B4-BE49-F238E27FC236}">
                <a16:creationId xmlns:a16="http://schemas.microsoft.com/office/drawing/2014/main" id="{CC395743-5D96-E268-7DB1-F6FE1FD59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197" y="2733608"/>
            <a:ext cx="658187" cy="65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4619BAC-289A-516A-4260-3224522185B2}"/>
              </a:ext>
            </a:extLst>
          </p:cNvPr>
          <p:cNvSpPr/>
          <p:nvPr/>
        </p:nvSpPr>
        <p:spPr>
          <a:xfrm>
            <a:off x="516367" y="437950"/>
            <a:ext cx="5969493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Hub onde podemos centralizar diversos apontamentos de vulnerabilidades de diversos níveis de gravidade</a:t>
            </a:r>
          </a:p>
        </p:txBody>
      </p:sp>
    </p:spTree>
    <p:extLst>
      <p:ext uri="{BB962C8B-B14F-4D97-AF65-F5344CB8AC3E}">
        <p14:creationId xmlns:p14="http://schemas.microsoft.com/office/powerpoint/2010/main" val="102511960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153795" y="3665669"/>
            <a:ext cx="124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Shield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4866" name="Picture 2" descr="Protect Against DOS and DDoS Attacks with AWS Shield | Salesforce">
            <a:extLst>
              <a:ext uri="{FF2B5EF4-FFF2-40B4-BE49-F238E27FC236}">
                <a16:creationId xmlns:a16="http://schemas.microsoft.com/office/drawing/2014/main" id="{03E9694A-2D99-3FA3-795B-A00B7415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96" y="2933711"/>
            <a:ext cx="693203" cy="6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FC4DEC-31DF-6A78-3057-29CB5946DA71}"/>
              </a:ext>
            </a:extLst>
          </p:cNvPr>
          <p:cNvSpPr/>
          <p:nvPr/>
        </p:nvSpPr>
        <p:spPr>
          <a:xfrm>
            <a:off x="516367" y="437950"/>
            <a:ext cx="5969493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Geralmente associado com mitigação de DDoS</a:t>
            </a:r>
          </a:p>
        </p:txBody>
      </p:sp>
    </p:spTree>
    <p:extLst>
      <p:ext uri="{BB962C8B-B14F-4D97-AF65-F5344CB8AC3E}">
        <p14:creationId xmlns:p14="http://schemas.microsoft.com/office/powerpoint/2010/main" val="261675705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11169" y="3816275"/>
            <a:ext cx="111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WAF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5890" name="Picture 2" descr="2022, Amazon Web Services, Inc. or its affiliates. All rights reserved.">
            <a:extLst>
              <a:ext uri="{FF2B5EF4-FFF2-40B4-BE49-F238E27FC236}">
                <a16:creationId xmlns:a16="http://schemas.microsoft.com/office/drawing/2014/main" id="{CBA36D98-E704-4E7E-C6C4-793A50B6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84" y="3033062"/>
            <a:ext cx="682016" cy="6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983438-A8F6-90B7-80D9-7C69528C4125}"/>
              </a:ext>
            </a:extLst>
          </p:cNvPr>
          <p:cNvSpPr/>
          <p:nvPr/>
        </p:nvSpPr>
        <p:spPr>
          <a:xfrm>
            <a:off x="516367" y="437950"/>
            <a:ext cx="5969493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Web Application Firewall</a:t>
            </a:r>
          </a:p>
        </p:txBody>
      </p:sp>
    </p:spTree>
    <p:extLst>
      <p:ext uri="{BB962C8B-B14F-4D97-AF65-F5344CB8AC3E}">
        <p14:creationId xmlns:p14="http://schemas.microsoft.com/office/powerpoint/2010/main" val="86837957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close-up of a computer&#10;&#10;Description automatically generated">
            <a:extLst>
              <a:ext uri="{FF2B5EF4-FFF2-40B4-BE49-F238E27FC236}">
                <a16:creationId xmlns:a16="http://schemas.microsoft.com/office/drawing/2014/main" id="{429A7F2E-F297-45FF-6F86-6748CE27A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Seção 15: Serverless</a:t>
            </a:r>
          </a:p>
        </p:txBody>
      </p:sp>
    </p:spTree>
    <p:extLst>
      <p:ext uri="{BB962C8B-B14F-4D97-AF65-F5344CB8AC3E}">
        <p14:creationId xmlns:p14="http://schemas.microsoft.com/office/powerpoint/2010/main" val="115395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0156" y="3654911"/>
            <a:ext cx="136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</a:t>
            </a:r>
            <a:r>
              <a:rPr lang="en-US" dirty="0" err="1"/>
              <a:t>Fargate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7938" name="Picture 2" descr="Turn on/off AWS Fargate @ AWS Pipelines | by Miguel Duque | UpHill Health |  Engineering &amp; Design | Medium">
            <a:extLst>
              <a:ext uri="{FF2B5EF4-FFF2-40B4-BE49-F238E27FC236}">
                <a16:creationId xmlns:a16="http://schemas.microsoft.com/office/drawing/2014/main" id="{325F0621-49DE-0DF6-12A8-66A2BADA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2" y="2933711"/>
            <a:ext cx="774162" cy="6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B178DBF-55D8-7B78-6D15-1E99DB6B0642}"/>
              </a:ext>
            </a:extLst>
          </p:cNvPr>
          <p:cNvSpPr/>
          <p:nvPr/>
        </p:nvSpPr>
        <p:spPr>
          <a:xfrm>
            <a:off x="516367" y="437950"/>
            <a:ext cx="5969493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Modo do ECS no qual não utilizamos o EC2 based</a:t>
            </a:r>
          </a:p>
        </p:txBody>
      </p:sp>
    </p:spTree>
    <p:extLst>
      <p:ext uri="{BB962C8B-B14F-4D97-AF65-F5344CB8AC3E}">
        <p14:creationId xmlns:p14="http://schemas.microsoft.com/office/powerpoint/2010/main" val="20263049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Lambda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8962" name="Picture 2" descr="Automate Image Resize in AWS S3 with Serverless Computing - CodeSolutionsHub">
            <a:extLst>
              <a:ext uri="{FF2B5EF4-FFF2-40B4-BE49-F238E27FC236}">
                <a16:creationId xmlns:a16="http://schemas.microsoft.com/office/drawing/2014/main" id="{D42CFFAA-8C7E-DF04-C2C4-EB7635190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9" t="14010" r="16142" b="24455"/>
          <a:stretch/>
        </p:blipFill>
        <p:spPr bwMode="auto">
          <a:xfrm>
            <a:off x="5333758" y="2717852"/>
            <a:ext cx="652641" cy="65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C45A66E-FB3A-BC42-E3FA-0A1B88BD7295}"/>
              </a:ext>
            </a:extLst>
          </p:cNvPr>
          <p:cNvSpPr/>
          <p:nvPr/>
        </p:nvSpPr>
        <p:spPr>
          <a:xfrm>
            <a:off x="516367" y="437950"/>
            <a:ext cx="5969493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 sem servidor que permite execução de códigos sem criação de uma aplicação em si para isso</a:t>
            </a:r>
          </a:p>
        </p:txBody>
      </p:sp>
    </p:spTree>
    <p:extLst>
      <p:ext uri="{BB962C8B-B14F-4D97-AF65-F5344CB8AC3E}">
        <p14:creationId xmlns:p14="http://schemas.microsoft.com/office/powerpoint/2010/main" val="80049686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821" name="Rectangle 6882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823" name="Rectangle 6882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82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826" name="Oval 6882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7" name="Oval 6882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8" name="Oval 6882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9" name="Oval 6882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0" name="Oval 6882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831" name="Oval 6883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2" name="Oval 6883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3" name="Oval 6883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4" name="Oval 6883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835" name="Oval 6883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6" name="Freeform: Shape 6883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7" name="Freeform: Shape 6883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8" name="Freeform: Shape 6883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9" name="Oval 6883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40" name="Freeform: Shape 6883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842" name="Rectangle 6884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7" descr="A room with many drawers&#10;&#10;Description automatically generated">
            <a:extLst>
              <a:ext uri="{FF2B5EF4-FFF2-40B4-BE49-F238E27FC236}">
                <a16:creationId xmlns:a16="http://schemas.microsoft.com/office/drawing/2014/main" id="{9C59A158-47C9-8CA6-9539-DE1CDDDCE8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1" b="15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844" name="Rectangle 68843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Seção 16: Storage</a:t>
            </a:r>
          </a:p>
        </p:txBody>
      </p:sp>
    </p:spTree>
    <p:extLst>
      <p:ext uri="{BB962C8B-B14F-4D97-AF65-F5344CB8AC3E}">
        <p14:creationId xmlns:p14="http://schemas.microsoft.com/office/powerpoint/2010/main" val="252996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Backup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9986" name="Picture 2" descr="AWS Backup Logo PNG Vector (SVG) Free Download">
            <a:extLst>
              <a:ext uri="{FF2B5EF4-FFF2-40B4-BE49-F238E27FC236}">
                <a16:creationId xmlns:a16="http://schemas.microsoft.com/office/drawing/2014/main" id="{263A025A-5809-59FF-B66E-D41E2B1FB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896" y="2730680"/>
            <a:ext cx="679038" cy="67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743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Block Store (Amazon EBS)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1010" name="Picture 2" descr="Amazon Elastic Block Store Vector Logo - Download Free SVG Icon |  Worldvectorlogo">
            <a:extLst>
              <a:ext uri="{FF2B5EF4-FFF2-40B4-BE49-F238E27FC236}">
                <a16:creationId xmlns:a16="http://schemas.microsoft.com/office/drawing/2014/main" id="{87FF3F8F-2027-9C4B-B0BF-EA0E0956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042" y="2605154"/>
            <a:ext cx="782419" cy="78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22DBFD-486A-31B3-064E-6E14F6616C56}"/>
              </a:ext>
            </a:extLst>
          </p:cNvPr>
          <p:cNvSpPr/>
          <p:nvPr/>
        </p:nvSpPr>
        <p:spPr>
          <a:xfrm>
            <a:off x="516367" y="437950"/>
            <a:ext cx="4066391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Utilizado geralmente com EC2</a:t>
            </a:r>
          </a:p>
        </p:txBody>
      </p:sp>
    </p:spTree>
    <p:extLst>
      <p:ext uri="{BB962C8B-B14F-4D97-AF65-F5344CB8AC3E}">
        <p14:creationId xmlns:p14="http://schemas.microsoft.com/office/powerpoint/2010/main" val="3265160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Amazon Kinesis Vector Logo - Download Free SVG Icon | Worldvectorlogo">
            <a:extLst>
              <a:ext uri="{FF2B5EF4-FFF2-40B4-BE49-F238E27FC236}">
                <a16:creationId xmlns:a16="http://schemas.microsoft.com/office/drawing/2014/main" id="{D6050300-94EA-9C48-D989-8B41E5C9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13" y="164487"/>
            <a:ext cx="615689" cy="61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End-to-end data-processing architecture">
            <a:extLst>
              <a:ext uri="{FF2B5EF4-FFF2-40B4-BE49-F238E27FC236}">
                <a16:creationId xmlns:a16="http://schemas.microsoft.com/office/drawing/2014/main" id="{3CE07910-A09A-778C-6154-24A2A13CB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8626" y="1181333"/>
            <a:ext cx="9632859" cy="449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0A2282-DE75-2D84-A35A-81718EE7FCC8}"/>
              </a:ext>
            </a:extLst>
          </p:cNvPr>
          <p:cNvSpPr txBox="1"/>
          <p:nvPr/>
        </p:nvSpPr>
        <p:spPr>
          <a:xfrm>
            <a:off x="969444" y="5774657"/>
            <a:ext cx="10991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/blogs/architecture/temporal-data-lake-architecture-for-benchmark-and-indices-analytics/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23264760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File System (Amazon EFS)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2034" name="Picture 2" descr="Amazon Elastic File System Logo PNG Vector (SVG) Free Download">
            <a:extLst>
              <a:ext uri="{FF2B5EF4-FFF2-40B4-BE49-F238E27FC236}">
                <a16:creationId xmlns:a16="http://schemas.microsoft.com/office/drawing/2014/main" id="{586F27E1-B40C-50AD-7655-AE071FFF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26" y="2607597"/>
            <a:ext cx="785852" cy="7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1753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139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</a:t>
            </a:r>
            <a:r>
              <a:rPr lang="en-US" dirty="0" err="1"/>
              <a:t>FSx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3058" name="Picture 2" descr="Simplify your file storage with Amazon FSx for Windows File Server">
            <a:extLst>
              <a:ext uri="{FF2B5EF4-FFF2-40B4-BE49-F238E27FC236}">
                <a16:creationId xmlns:a16="http://schemas.microsoft.com/office/drawing/2014/main" id="{52A06549-00D5-9399-0657-CB88F72C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28" y="2636428"/>
            <a:ext cx="792572" cy="7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4826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56977" y="3961495"/>
            <a:ext cx="139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4082" name="Picture 2" descr="Amazon S3 Simple Storage Service Vector Logo - Download Free SVG Icon |  Worldvectorlogo">
            <a:extLst>
              <a:ext uri="{FF2B5EF4-FFF2-40B4-BE49-F238E27FC236}">
                <a16:creationId xmlns:a16="http://schemas.microsoft.com/office/drawing/2014/main" id="{BF5CB789-1F21-A949-15DD-ADD6F9A12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55" y="3121220"/>
            <a:ext cx="791045" cy="7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20F8B59-4012-22FA-16FB-9144283B03FF}"/>
              </a:ext>
            </a:extLst>
          </p:cNvPr>
          <p:cNvSpPr/>
          <p:nvPr/>
        </p:nvSpPr>
        <p:spPr>
          <a:xfrm>
            <a:off x="516367" y="437950"/>
            <a:ext cx="4066391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 de storage</a:t>
            </a:r>
          </a:p>
        </p:txBody>
      </p:sp>
    </p:spTree>
    <p:extLst>
      <p:ext uri="{BB962C8B-B14F-4D97-AF65-F5344CB8AC3E}">
        <p14:creationId xmlns:p14="http://schemas.microsoft.com/office/powerpoint/2010/main" val="316463449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34247" y="3717828"/>
            <a:ext cx="193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S3 Glacier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5106" name="Picture 2" descr="Amazon Glacier - Overview (O11) | OutSystems">
            <a:extLst>
              <a:ext uri="{FF2B5EF4-FFF2-40B4-BE49-F238E27FC236}">
                <a16:creationId xmlns:a16="http://schemas.microsoft.com/office/drawing/2014/main" id="{B98A563D-DB44-7665-BD8B-1598B73C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00" y="2838436"/>
            <a:ext cx="849100" cy="8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8430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23981" y="3744816"/>
            <a:ext cx="2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Storage Gateway</a:t>
            </a:r>
          </a:p>
        </p:txBody>
      </p:sp>
      <p:pic>
        <p:nvPicPr>
          <p:cNvPr id="176130" name="Picture 2" descr="AWS Storage Gateway - Webfor">
            <a:extLst>
              <a:ext uri="{FF2B5EF4-FFF2-40B4-BE49-F238E27FC236}">
                <a16:creationId xmlns:a16="http://schemas.microsoft.com/office/drawing/2014/main" id="{D871A37C-40E6-C10F-2E08-F2A62D38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592" y="2825306"/>
            <a:ext cx="860243" cy="8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60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47800" y="3624043"/>
            <a:ext cx="211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Lake Formation</a:t>
            </a:r>
            <a:endParaRPr lang="en-BR" dirty="0"/>
          </a:p>
        </p:txBody>
      </p:sp>
      <p:pic>
        <p:nvPicPr>
          <p:cNvPr id="17410" name="Picture 2" descr="Draw AWS Architecture Diagrams Online">
            <a:extLst>
              <a:ext uri="{FF2B5EF4-FFF2-40B4-BE49-F238E27FC236}">
                <a16:creationId xmlns:a16="http://schemas.microsoft.com/office/drawing/2014/main" id="{6DF9B113-4E21-BF81-68E6-5AA7CB4B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620" y="2754133"/>
            <a:ext cx="777380" cy="77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08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D55508F8-6AA4-B284-8418-1816BB9D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350" b="143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B4D9B8D0-D739-450E-A52E-487123AE2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32852" cy="6619825"/>
          </a:xfrm>
          <a:custGeom>
            <a:avLst/>
            <a:gdLst>
              <a:gd name="connsiteX0" fmla="*/ 0 w 6732852"/>
              <a:gd name="connsiteY0" fmla="*/ 0 h 6619825"/>
              <a:gd name="connsiteX1" fmla="*/ 5666394 w 6732852"/>
              <a:gd name="connsiteY1" fmla="*/ 0 h 6619825"/>
              <a:gd name="connsiteX2" fmla="*/ 5834775 w 6732852"/>
              <a:gd name="connsiteY2" fmla="*/ 185267 h 6619825"/>
              <a:gd name="connsiteX3" fmla="*/ 6732852 w 6732852"/>
              <a:gd name="connsiteY3" fmla="*/ 2686944 h 6619825"/>
              <a:gd name="connsiteX4" fmla="*/ 2799971 w 6732852"/>
              <a:gd name="connsiteY4" fmla="*/ 6619825 h 6619825"/>
              <a:gd name="connsiteX5" fmla="*/ 19002 w 6732852"/>
              <a:gd name="connsiteY5" fmla="*/ 5467909 h 6619825"/>
              <a:gd name="connsiteX6" fmla="*/ 0 w 6732852"/>
              <a:gd name="connsiteY6" fmla="*/ 5447003 h 66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2852" h="6619825">
                <a:moveTo>
                  <a:pt x="0" y="0"/>
                </a:moveTo>
                <a:lnTo>
                  <a:pt x="5666394" y="0"/>
                </a:lnTo>
                <a:lnTo>
                  <a:pt x="5834775" y="185267"/>
                </a:lnTo>
                <a:cubicBezTo>
                  <a:pt x="6395821" y="865098"/>
                  <a:pt x="6732852" y="1736663"/>
                  <a:pt x="6732852" y="2686944"/>
                </a:cubicBezTo>
                <a:cubicBezTo>
                  <a:pt x="6732852" y="4859015"/>
                  <a:pt x="4972042" y="6619825"/>
                  <a:pt x="2799971" y="6619825"/>
                </a:cubicBezTo>
                <a:cubicBezTo>
                  <a:pt x="1713937" y="6619825"/>
                  <a:pt x="730713" y="6179620"/>
                  <a:pt x="19002" y="5467909"/>
                </a:cubicBezTo>
                <a:lnTo>
                  <a:pt x="0" y="54470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03655"/>
            <a:ext cx="4956295" cy="3025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Seção 1: Analytics</a:t>
            </a:r>
          </a:p>
        </p:txBody>
      </p:sp>
    </p:spTree>
    <p:extLst>
      <p:ext uri="{BB962C8B-B14F-4D97-AF65-F5344CB8AC3E}">
        <p14:creationId xmlns:p14="http://schemas.microsoft.com/office/powerpoint/2010/main" val="20942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raw AWS Architecture Diagrams Online">
            <a:extLst>
              <a:ext uri="{FF2B5EF4-FFF2-40B4-BE49-F238E27FC236}">
                <a16:creationId xmlns:a16="http://schemas.microsoft.com/office/drawing/2014/main" id="{6DF9B113-4E21-BF81-68E6-5AA7CB4B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69" y="229047"/>
            <a:ext cx="777380" cy="77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7245BA-F79B-9D98-213E-BE9217B97F5A}"/>
              </a:ext>
            </a:extLst>
          </p:cNvPr>
          <p:cNvSpPr txBox="1"/>
          <p:nvPr/>
        </p:nvSpPr>
        <p:spPr>
          <a:xfrm>
            <a:off x="1484853" y="229047"/>
            <a:ext cx="9739618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Criação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Rápida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Data Lakes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Lake Formation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data lake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coleta,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limpeza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catalogação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provenientes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Amazon S3.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Centralizado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Permissões e Segurança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Lake Formation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centralizadas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dados. Ele integra-se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IAM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Glue Data Catalog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permissões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granularmente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ETL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Automatizado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AWS Glue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Lake Formation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AWS Glue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pipelines ETL,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simplificando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transformação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preparação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Auditoria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Acessos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rastreamento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auditoria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visualizar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determinados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conjuntos de dados.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 no data lake.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AWS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Lake Formation se integra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Athena, Amazon Redshift e Amazon EMR,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partir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data lake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movimentação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entre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  <p:pic>
        <p:nvPicPr>
          <p:cNvPr id="10" name="Picture 9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439FCCEE-59AF-FAB4-06BA-AD9FE3C12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52999" y="1591411"/>
            <a:ext cx="552099" cy="63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26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27937" y="3707046"/>
            <a:ext cx="3178873" cy="64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Managed Streaming </a:t>
            </a:r>
          </a:p>
          <a:p>
            <a:r>
              <a:rPr lang="en-US" dirty="0"/>
              <a:t>for Apache Kafka (Amazon MSK)</a:t>
            </a:r>
            <a:endParaRPr lang="en-BR" dirty="0"/>
          </a:p>
        </p:txBody>
      </p:sp>
      <p:pic>
        <p:nvPicPr>
          <p:cNvPr id="19458" name="Picture 2" descr="Expertise and benefits of Kafka on AWS | Data Reply">
            <a:extLst>
              <a:ext uri="{FF2B5EF4-FFF2-40B4-BE49-F238E27FC236}">
                <a16:creationId xmlns:a16="http://schemas.microsoft.com/office/drawing/2014/main" id="{1E79F0A0-CD86-E208-4253-9AC8C9BBC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29" y="2900769"/>
            <a:ext cx="759271" cy="7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4A987-DFC2-C03E-1452-DB5EC278C01D}"/>
              </a:ext>
            </a:extLst>
          </p:cNvPr>
          <p:cNvSpPr/>
          <p:nvPr/>
        </p:nvSpPr>
        <p:spPr>
          <a:xfrm>
            <a:off x="382933" y="373063"/>
            <a:ext cx="3193631" cy="43228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Integração da AWS com o Kafka</a:t>
            </a:r>
          </a:p>
        </p:txBody>
      </p:sp>
    </p:spTree>
    <p:extLst>
      <p:ext uri="{BB962C8B-B14F-4D97-AF65-F5344CB8AC3E}">
        <p14:creationId xmlns:p14="http://schemas.microsoft.com/office/powerpoint/2010/main" val="34796685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42458" y="3645987"/>
            <a:ext cx="286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OpenSearch Service</a:t>
            </a:r>
            <a:endParaRPr lang="en-BR" dirty="0"/>
          </a:p>
        </p:txBody>
      </p:sp>
      <p:pic>
        <p:nvPicPr>
          <p:cNvPr id="21506" name="Picture 2" descr="Exploring Amazon OpenSearch Service for Log Monitoring - Nemeon.io">
            <a:extLst>
              <a:ext uri="{FF2B5EF4-FFF2-40B4-BE49-F238E27FC236}">
                <a16:creationId xmlns:a16="http://schemas.microsoft.com/office/drawing/2014/main" id="{5DB041AB-3C84-C1A8-84E2-DEE48DCF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98" y="2726266"/>
            <a:ext cx="844550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8B4CE57-F205-9845-C476-41AFCD823F0F}"/>
              </a:ext>
            </a:extLst>
          </p:cNvPr>
          <p:cNvSpPr/>
          <p:nvPr/>
        </p:nvSpPr>
        <p:spPr>
          <a:xfrm>
            <a:off x="694266" y="2750608"/>
            <a:ext cx="2988733" cy="6858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Associado a cenários de pesquisa de logs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083AD5-202A-8A92-5662-2B4A98BEFEDA}"/>
              </a:ext>
            </a:extLst>
          </p:cNvPr>
          <p:cNvCxnSpPr>
            <a:cxnSpLocks/>
            <a:stCxn id="21506" idx="1"/>
          </p:cNvCxnSpPr>
          <p:nvPr/>
        </p:nvCxnSpPr>
        <p:spPr>
          <a:xfrm flipH="1" flipV="1">
            <a:off x="3682999" y="3076045"/>
            <a:ext cx="1633999" cy="7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73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xploring Amazon OpenSearch Service for Log Monitoring - Nemeon.io">
            <a:extLst>
              <a:ext uri="{FF2B5EF4-FFF2-40B4-BE49-F238E27FC236}">
                <a16:creationId xmlns:a16="http://schemas.microsoft.com/office/drawing/2014/main" id="{5DB041AB-3C84-C1A8-84E2-DEE48DCF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25" y="553517"/>
            <a:ext cx="844550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1CB23C-34E3-6B96-2472-FB687D70B925}"/>
              </a:ext>
            </a:extLst>
          </p:cNvPr>
          <p:cNvSpPr txBox="1"/>
          <p:nvPr/>
        </p:nvSpPr>
        <p:spPr>
          <a:xfrm>
            <a:off x="1486949" y="209725"/>
            <a:ext cx="1019494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Pesquisa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Tempo Real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OpenSearch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anteriormente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Elasticsearch Service)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buscas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casos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logs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dados.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Alta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OpenSearch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volume de dados e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remover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cargas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Segurança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refinado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 AWS IAM,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granular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dados. Ele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encriptação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repouso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trânsito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Logs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OpenSearch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amplamente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logs,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logs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servidor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logs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painéis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visualização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interativos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com o OpenSearch Dashboards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anteriormente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Kibana) para insights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tempo real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AWS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OpenSearch integra-se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S3, AWS Lambda e Amazon CloudWatch Logs,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42498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91756" y="3689362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QuickSight</a:t>
            </a:r>
            <a:endParaRPr lang="en-BR" dirty="0"/>
          </a:p>
        </p:txBody>
      </p:sp>
      <p:pic>
        <p:nvPicPr>
          <p:cNvPr id="23554" name="Picture 2" descr="Starburst | QuickSight">
            <a:extLst>
              <a:ext uri="{FF2B5EF4-FFF2-40B4-BE49-F238E27FC236}">
                <a16:creationId xmlns:a16="http://schemas.microsoft.com/office/drawing/2014/main" id="{F70E5DA3-FD3F-9DF4-F8B8-982BAA1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3190" y="2605085"/>
            <a:ext cx="929217" cy="92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42157E-78A0-AF58-6F2A-51806EF04352}"/>
              </a:ext>
            </a:extLst>
          </p:cNvPr>
          <p:cNvSpPr/>
          <p:nvPr/>
        </p:nvSpPr>
        <p:spPr>
          <a:xfrm>
            <a:off x="912864" y="2842152"/>
            <a:ext cx="2870201" cy="4413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dashboards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7AFFEA-A1E8-844E-2FA2-996635DDFE43}"/>
              </a:ext>
            </a:extLst>
          </p:cNvPr>
          <p:cNvSpPr/>
          <p:nvPr/>
        </p:nvSpPr>
        <p:spPr>
          <a:xfrm>
            <a:off x="7992532" y="2729968"/>
            <a:ext cx="3615268" cy="67945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comumente relacionados: Amazon Athena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29B513-2B2F-3A23-086E-E3DCD404BAEF}"/>
              </a:ext>
            </a:extLst>
          </p:cNvPr>
          <p:cNvCxnSpPr>
            <a:stCxn id="23554" idx="1"/>
            <a:endCxn id="3" idx="3"/>
          </p:cNvCxnSpPr>
          <p:nvPr/>
        </p:nvCxnSpPr>
        <p:spPr>
          <a:xfrm flipH="1" flipV="1">
            <a:off x="3783065" y="3062815"/>
            <a:ext cx="1640125" cy="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30F4B4-7EE5-DDD6-203A-35CC03072E64}"/>
              </a:ext>
            </a:extLst>
          </p:cNvPr>
          <p:cNvCxnSpPr>
            <a:cxnSpLocks/>
            <a:stCxn id="23554" idx="3"/>
            <a:endCxn id="4" idx="1"/>
          </p:cNvCxnSpPr>
          <p:nvPr/>
        </p:nvCxnSpPr>
        <p:spPr>
          <a:xfrm>
            <a:off x="6352407" y="3069694"/>
            <a:ext cx="16401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441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230404" y="1118272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QuickSight</a:t>
            </a:r>
            <a:endParaRPr lang="en-BR" dirty="0"/>
          </a:p>
        </p:txBody>
      </p:sp>
      <p:pic>
        <p:nvPicPr>
          <p:cNvPr id="23554" name="Picture 2" descr="Starburst | QuickSight">
            <a:extLst>
              <a:ext uri="{FF2B5EF4-FFF2-40B4-BE49-F238E27FC236}">
                <a16:creationId xmlns:a16="http://schemas.microsoft.com/office/drawing/2014/main" id="{F70E5DA3-FD3F-9DF4-F8B8-982BAA1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742" y="402672"/>
            <a:ext cx="715600" cy="7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igital shopping experience architecture">
            <a:extLst>
              <a:ext uri="{FF2B5EF4-FFF2-40B4-BE49-F238E27FC236}">
                <a16:creationId xmlns:a16="http://schemas.microsoft.com/office/drawing/2014/main" id="{75294F1E-D597-65BC-3C0F-C0D523CB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01" y="1244106"/>
            <a:ext cx="9116271" cy="482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1428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230404" y="1118272"/>
            <a:ext cx="203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QuickSight</a:t>
            </a:r>
            <a:endParaRPr lang="en-BR" b="1" dirty="0"/>
          </a:p>
        </p:txBody>
      </p:sp>
      <p:pic>
        <p:nvPicPr>
          <p:cNvPr id="23554" name="Picture 2" descr="Starburst | QuickSight">
            <a:extLst>
              <a:ext uri="{FF2B5EF4-FFF2-40B4-BE49-F238E27FC236}">
                <a16:creationId xmlns:a16="http://schemas.microsoft.com/office/drawing/2014/main" id="{F70E5DA3-FD3F-9DF4-F8B8-982BAA1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228" y="306979"/>
            <a:ext cx="715600" cy="7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AF357D2-F879-151C-E4B1-408472EECB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903" y="760472"/>
            <a:ext cx="4754873" cy="35792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999A4B5-55DA-2F7E-1161-735938983CE0}"/>
                  </a:ext>
                </a:extLst>
              </p14:cNvPr>
              <p14:cNvContentPartPr/>
              <p14:nvPr/>
            </p14:nvContentPartPr>
            <p14:xfrm>
              <a:off x="8158605" y="2432411"/>
              <a:ext cx="830520" cy="29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999A4B5-55DA-2F7E-1161-735938983CE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04965" y="2324411"/>
                <a:ext cx="9381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FC01C2-8AD0-47C1-BBE1-D9AE825EFE1B}"/>
                  </a:ext>
                </a:extLst>
              </p14:cNvPr>
              <p14:cNvContentPartPr/>
              <p14:nvPr/>
            </p14:nvContentPartPr>
            <p14:xfrm>
              <a:off x="8187405" y="3895091"/>
              <a:ext cx="661320" cy="24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FC01C2-8AD0-47C1-BBE1-D9AE825EFE1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33405" y="3787091"/>
                <a:ext cx="7689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39CF458-2477-FFDC-5D4E-DBA7BAC524B3}"/>
                  </a:ext>
                </a:extLst>
              </p14:cNvPr>
              <p14:cNvContentPartPr/>
              <p14:nvPr/>
            </p14:nvContentPartPr>
            <p14:xfrm>
              <a:off x="6405045" y="3827411"/>
              <a:ext cx="737280" cy="38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39CF458-2477-FFDC-5D4E-DBA7BAC524B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351405" y="3719771"/>
                <a:ext cx="84492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7AB48B-31B5-82C2-6DEF-4EACBD505804}"/>
                  </a:ext>
                </a:extLst>
              </p14:cNvPr>
              <p14:cNvContentPartPr/>
              <p14:nvPr/>
            </p14:nvContentPartPr>
            <p14:xfrm>
              <a:off x="4745805" y="3820571"/>
              <a:ext cx="1089720" cy="20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7AB48B-31B5-82C2-6DEF-4EACBD5058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691805" y="3712571"/>
                <a:ext cx="1197360" cy="235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CC9B2B91-2171-24E3-E85C-55C60E479BED}"/>
              </a:ext>
            </a:extLst>
          </p:cNvPr>
          <p:cNvSpPr txBox="1"/>
          <p:nvPr/>
        </p:nvSpPr>
        <p:spPr>
          <a:xfrm>
            <a:off x="2324000" y="5198504"/>
            <a:ext cx="96366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Ponto de atenção importante aqui é o uso do QuickSight para </a:t>
            </a:r>
          </a:p>
          <a:p>
            <a:r>
              <a:rPr lang="en-US" b="1" dirty="0"/>
              <a:t>t</a:t>
            </a:r>
            <a:r>
              <a:rPr lang="en-BR" b="1" dirty="0"/>
              <a:t>raduzir algo do contexto técnico para área de produto por exemplo (nessa caso, marketing)</a:t>
            </a:r>
          </a:p>
        </p:txBody>
      </p:sp>
    </p:spTree>
    <p:extLst>
      <p:ext uri="{BB962C8B-B14F-4D97-AF65-F5344CB8AC3E}">
        <p14:creationId xmlns:p14="http://schemas.microsoft.com/office/powerpoint/2010/main" val="22121265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230404" y="1118272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QuickSight</a:t>
            </a:r>
            <a:endParaRPr lang="en-BR" dirty="0"/>
          </a:p>
        </p:txBody>
      </p:sp>
      <p:pic>
        <p:nvPicPr>
          <p:cNvPr id="23554" name="Picture 2" descr="Starburst | QuickSight">
            <a:extLst>
              <a:ext uri="{FF2B5EF4-FFF2-40B4-BE49-F238E27FC236}">
                <a16:creationId xmlns:a16="http://schemas.microsoft.com/office/drawing/2014/main" id="{F70E5DA3-FD3F-9DF4-F8B8-982BAA1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6" y="402672"/>
            <a:ext cx="715600" cy="71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6039B4-42AF-F21D-5B07-4E13587DD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6111" y="847289"/>
            <a:ext cx="8266022" cy="44009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F9D636-D844-4521-1B8C-1A1AC4AB2313}"/>
              </a:ext>
            </a:extLst>
          </p:cNvPr>
          <p:cNvSpPr txBox="1"/>
          <p:nvPr/>
        </p:nvSpPr>
        <p:spPr>
          <a:xfrm>
            <a:off x="2378671" y="5327009"/>
            <a:ext cx="960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https://docs.aws.amazon.com/</a:t>
            </a:r>
            <a:r>
              <a:rPr lang="en-US" b="1" dirty="0" err="1"/>
              <a:t>wellarchitected</a:t>
            </a:r>
            <a:r>
              <a:rPr lang="en-US" b="1" dirty="0"/>
              <a:t>/latest/analytics-lens/reference-architecture-4.html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3568440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3643" y="3679698"/>
            <a:ext cx="17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Redshift</a:t>
            </a:r>
            <a:endParaRPr lang="en-BR" dirty="0"/>
          </a:p>
        </p:txBody>
      </p:sp>
      <p:pic>
        <p:nvPicPr>
          <p:cNvPr id="25602" name="Picture 2" descr="Cloud Icons | Amazon Redshift">
            <a:extLst>
              <a:ext uri="{FF2B5EF4-FFF2-40B4-BE49-F238E27FC236}">
                <a16:creationId xmlns:a16="http://schemas.microsoft.com/office/drawing/2014/main" id="{A6C84443-B8F5-27BA-F9A5-9728D7EB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580" y="2832691"/>
            <a:ext cx="749867" cy="749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9947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loud Icons | Amazon Redshift">
            <a:extLst>
              <a:ext uri="{FF2B5EF4-FFF2-40B4-BE49-F238E27FC236}">
                <a16:creationId xmlns:a16="http://schemas.microsoft.com/office/drawing/2014/main" id="{A6C84443-B8F5-27BA-F9A5-9728D7EB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1" y="123560"/>
            <a:ext cx="753769" cy="7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691399-A004-D62C-6665-F887DD422249}"/>
              </a:ext>
            </a:extLst>
          </p:cNvPr>
          <p:cNvSpPr txBox="1"/>
          <p:nvPr/>
        </p:nvSpPr>
        <p:spPr>
          <a:xfrm>
            <a:off x="1285101" y="472549"/>
            <a:ext cx="1051394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Colunar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Compressão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Dados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Redshift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colunar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técnicas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avançadas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compressão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leituras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rápidas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conjuntos de dados.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Massivamente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Paralelo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(MPP)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Redshift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MPP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simultaneamente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computação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resulta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velocidade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Ecossistema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AWS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Redshift integra-se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perfeitamente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Amazon S3, AWS Glue, Amazon Kinesis e Amazon EMR. Essa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ingestão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transformação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provenientes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diversas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Segurança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Avançada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robustos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criptografia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repouso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trânsito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chaves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através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AWS KMS,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isolamento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VPC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granular com AWS IAM.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Redshift Spectrum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S3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carregá-los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cluster Redshift.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proporciona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analisar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petabytes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expandir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cluster.</a:t>
            </a:r>
          </a:p>
        </p:txBody>
      </p:sp>
    </p:spTree>
    <p:extLst>
      <p:ext uri="{BB962C8B-B14F-4D97-AF65-F5344CB8AC3E}">
        <p14:creationId xmlns:p14="http://schemas.microsoft.com/office/powerpoint/2010/main" val="1418409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305397" y="1619972"/>
            <a:ext cx="165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18" y="740268"/>
            <a:ext cx="787426" cy="78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24741D-1897-78CD-F5C7-CB0E9DE476D9}"/>
              </a:ext>
            </a:extLst>
          </p:cNvPr>
          <p:cNvSpPr txBox="1"/>
          <p:nvPr/>
        </p:nvSpPr>
        <p:spPr>
          <a:xfrm>
            <a:off x="2487335" y="457485"/>
            <a:ext cx="896324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Consulta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interativa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Athena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interativas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SQL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padrão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totalmente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Apache Presto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Athena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mecanismo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consulta Apache Presto,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execute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SQL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rapidamente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Cobrança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consulta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cobrança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feita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consulta,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tornando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-o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econômica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ocasionais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esporádicas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AWS Glue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Athena se integra com o AWS Glue Data Catalog,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analisem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esquemas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pelo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Glue.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para dados semi-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estruturados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Ele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semi-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estruturados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JSON e Parquet, o que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S3.</a:t>
            </a:r>
          </a:p>
        </p:txBody>
      </p:sp>
    </p:spTree>
    <p:extLst>
      <p:ext uri="{BB962C8B-B14F-4D97-AF65-F5344CB8AC3E}">
        <p14:creationId xmlns:p14="http://schemas.microsoft.com/office/powerpoint/2010/main" val="2931624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loud Icons | Amazon Redshift">
            <a:extLst>
              <a:ext uri="{FF2B5EF4-FFF2-40B4-BE49-F238E27FC236}">
                <a16:creationId xmlns:a16="http://schemas.microsoft.com/office/drawing/2014/main" id="{A6C84443-B8F5-27BA-F9A5-9728D7EB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1" y="123560"/>
            <a:ext cx="753769" cy="753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BB421D-6897-4BFF-B63C-BD57C2A43B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465" y="699908"/>
            <a:ext cx="8665069" cy="48759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B379AF-DE83-808A-FAC6-FFCF384AB392}"/>
              </a:ext>
            </a:extLst>
          </p:cNvPr>
          <p:cNvSpPr txBox="1"/>
          <p:nvPr/>
        </p:nvSpPr>
        <p:spPr>
          <a:xfrm>
            <a:off x="1899661" y="5788760"/>
            <a:ext cx="873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https://docs.aws.amazon.com/redshift/latest/dg/</a:t>
            </a:r>
            <a:r>
              <a:rPr lang="en-US" b="1" dirty="0" err="1"/>
              <a:t>c_high_level_system_architecture.html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377297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8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5" name="Freeform: Shape 8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6" name="Freeform: Shape 8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8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Long shot of San Francisco–Oakland Bay Bridge&#10;&#10;Description automatically generated">
            <a:extLst>
              <a:ext uri="{FF2B5EF4-FFF2-40B4-BE49-F238E27FC236}">
                <a16:creationId xmlns:a16="http://schemas.microsoft.com/office/drawing/2014/main" id="{B2A4B28A-4377-FD89-F64F-25EC99FC83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2: Application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3158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8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AppFlow</a:t>
            </a:r>
            <a:endParaRPr lang="en-BR" dirty="0"/>
          </a:p>
        </p:txBody>
      </p:sp>
      <p:pic>
        <p:nvPicPr>
          <p:cNvPr id="27652" name="Picture 4" descr="Cloud Icons | Amazon AppFlow">
            <a:extLst>
              <a:ext uri="{FF2B5EF4-FFF2-40B4-BE49-F238E27FC236}">
                <a16:creationId xmlns:a16="http://schemas.microsoft.com/office/drawing/2014/main" id="{DE744C61-8C91-2F0F-9184-C8DABE34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93" y="2810126"/>
            <a:ext cx="769907" cy="76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23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235109" y="1240996"/>
            <a:ext cx="1131845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Dados Sem Código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AWS AppFlow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bidirecionais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SaaS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Salesforce, Slack, Zendesk)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escrever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código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Transformação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Enriquecimento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Dados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transformar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validar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úteis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formato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chegarem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destino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Segurança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Conformidade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criptografia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trânsito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compatíveis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padrões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HIPAA e GDPR.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Desencadeamento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iniciar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agendas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regulares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proporcionando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Como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AWS AppFlow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lidar com volumes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variáveis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consistente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manual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  <p:pic>
        <p:nvPicPr>
          <p:cNvPr id="27652" name="Picture 4" descr="Cloud Icons | Amazon AppFlow">
            <a:extLst>
              <a:ext uri="{FF2B5EF4-FFF2-40B4-BE49-F238E27FC236}">
                <a16:creationId xmlns:a16="http://schemas.microsoft.com/office/drawing/2014/main" id="{DE744C61-8C91-2F0F-9184-C8DABE34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9" y="153424"/>
            <a:ext cx="769907" cy="76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87971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2" name="Picture 4" descr="Cloud Icons | Amazon AppFlow">
            <a:extLst>
              <a:ext uri="{FF2B5EF4-FFF2-40B4-BE49-F238E27FC236}">
                <a16:creationId xmlns:a16="http://schemas.microsoft.com/office/drawing/2014/main" id="{DE744C61-8C91-2F0F-9184-C8DABE34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9" y="153424"/>
            <a:ext cx="711189" cy="711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5A0C9C-8266-3D82-D0D9-95076BD4B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5389" y="923331"/>
            <a:ext cx="8721220" cy="46304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441D48-6744-4823-994C-876B2D84D1B0}"/>
              </a:ext>
            </a:extLst>
          </p:cNvPr>
          <p:cNvSpPr txBox="1"/>
          <p:nvPr/>
        </p:nvSpPr>
        <p:spPr>
          <a:xfrm>
            <a:off x="1410069" y="5934669"/>
            <a:ext cx="9371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/blogs/big-data/embed-amazon-</a:t>
            </a:r>
            <a:r>
              <a:rPr lang="en-US" dirty="0" err="1"/>
              <a:t>appflow</a:t>
            </a:r>
            <a:r>
              <a:rPr lang="en-US" dirty="0"/>
              <a:t>-in-your-applications-using-</a:t>
            </a:r>
            <a:r>
              <a:rPr lang="en-US" dirty="0" err="1"/>
              <a:t>apis</a:t>
            </a:r>
            <a:r>
              <a:rPr lang="en-US" dirty="0"/>
              <a:t>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837413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79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AppSync</a:t>
            </a:r>
            <a:endParaRPr lang="en-BR" dirty="0"/>
          </a:p>
        </p:txBody>
      </p:sp>
      <p:pic>
        <p:nvPicPr>
          <p:cNvPr id="29698" name="Picture 2" descr="Cloud Icons | AWS AppSync">
            <a:extLst>
              <a:ext uri="{FF2B5EF4-FFF2-40B4-BE49-F238E27FC236}">
                <a16:creationId xmlns:a16="http://schemas.microsoft.com/office/drawing/2014/main" id="{D50767F7-CA11-DCAF-5C32-8729D12F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1312" y="2836215"/>
            <a:ext cx="717730" cy="71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014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loud Icons | AWS AppSync">
            <a:extLst>
              <a:ext uri="{FF2B5EF4-FFF2-40B4-BE49-F238E27FC236}">
                <a16:creationId xmlns:a16="http://schemas.microsoft.com/office/drawing/2014/main" id="{D50767F7-CA11-DCAF-5C32-8729D12F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92" y="240342"/>
            <a:ext cx="744352" cy="7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FCC881-F096-2FEE-EDD2-9310FB135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926" y="754363"/>
            <a:ext cx="7772400" cy="49944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8954E9-6988-E8BC-7DF2-A3A9B17F19B1}"/>
              </a:ext>
            </a:extLst>
          </p:cNvPr>
          <p:cNvSpPr txBox="1"/>
          <p:nvPr/>
        </p:nvSpPr>
        <p:spPr>
          <a:xfrm>
            <a:off x="1248033" y="6103637"/>
            <a:ext cx="10404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/blogs/architecture/what-to-consider-when-modernizing-</a:t>
            </a:r>
            <a:r>
              <a:rPr lang="en-US" dirty="0" err="1"/>
              <a:t>apis</a:t>
            </a:r>
            <a:r>
              <a:rPr lang="en-US" dirty="0"/>
              <a:t>-with-</a:t>
            </a:r>
            <a:r>
              <a:rPr lang="en-US" dirty="0" err="1"/>
              <a:t>graphql</a:t>
            </a:r>
            <a:r>
              <a:rPr lang="en-US" dirty="0"/>
              <a:t>-on-</a:t>
            </a:r>
            <a:r>
              <a:rPr lang="en-US" dirty="0" err="1"/>
              <a:t>aws</a:t>
            </a:r>
            <a:r>
              <a:rPr lang="en-US" dirty="0"/>
              <a:t>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925023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loud Icons | AWS AppSync">
            <a:extLst>
              <a:ext uri="{FF2B5EF4-FFF2-40B4-BE49-F238E27FC236}">
                <a16:creationId xmlns:a16="http://schemas.microsoft.com/office/drawing/2014/main" id="{D50767F7-CA11-DCAF-5C32-8729D12F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4" y="129131"/>
            <a:ext cx="744352" cy="7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827CD1-ED5E-4B47-6F4D-A0A40C52E367}"/>
              </a:ext>
            </a:extLst>
          </p:cNvPr>
          <p:cNvSpPr txBox="1"/>
          <p:nvPr/>
        </p:nvSpPr>
        <p:spPr>
          <a:xfrm>
            <a:off x="856736" y="873483"/>
            <a:ext cx="1104282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APIs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GraphQL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AWS AppSync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plataforma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APIs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GraphQL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escaláveis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desenvolvedores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acessem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manipulem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dados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fontes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única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chamada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API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Fontes de Dados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conectar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DynamoDB, AWS Lambda, Amazon OpenSearch Service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antigo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Elasticsearch)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Atualizações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Tempo Real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Sincronização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Offline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tempo real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através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subscrições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GraphQL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sincronização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offline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móveis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web,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constante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internet.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Segurança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Integra-se com AWS Identity and Access Management (IAM), Amazon Cognito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chaves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API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Alta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subjacente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concentrem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lógica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gestão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84272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8263" y="3875087"/>
            <a:ext cx="21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EventBridge</a:t>
            </a:r>
            <a:endParaRPr lang="en-BR" dirty="0"/>
          </a:p>
        </p:txBody>
      </p:sp>
      <p:pic>
        <p:nvPicPr>
          <p:cNvPr id="19" name="Picture 6" descr="AWS Eventbridge - Coralogix">
            <a:extLst>
              <a:ext uri="{FF2B5EF4-FFF2-40B4-BE49-F238E27FC236}">
                <a16:creationId xmlns:a16="http://schemas.microsoft.com/office/drawing/2014/main" id="{D43BDABE-F078-FFFD-8301-8F1A9592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569" y="2982913"/>
            <a:ext cx="892174" cy="8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405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WS Eventbridge - Coralogix">
            <a:extLst>
              <a:ext uri="{FF2B5EF4-FFF2-40B4-BE49-F238E27FC236}">
                <a16:creationId xmlns:a16="http://schemas.microsoft.com/office/drawing/2014/main" id="{870894F2-6DF0-08E9-6224-D9DA2A73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9" y="112122"/>
            <a:ext cx="750888" cy="75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CAF958-1A24-822F-2186-4FB4980D668D}"/>
              </a:ext>
            </a:extLst>
          </p:cNvPr>
          <p:cNvSpPr txBox="1"/>
          <p:nvPr/>
        </p:nvSpPr>
        <p:spPr>
          <a:xfrm>
            <a:off x="1222744" y="372140"/>
            <a:ext cx="10603726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Barramento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Totalmente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 Amazon EventBridge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barramento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facilita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conexão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entre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próprios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SaaS (Software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 Ele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elimina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AWS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SaaS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variedade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EC2, S3, Lambda)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SaaS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populares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Zendesk, Shopify, Segment)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único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barramento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simplificando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Filtragem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Baseados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Padrões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Utiliza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padrões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forma granular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rotear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destinos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você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responda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interesse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código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indesejados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Automáticas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EventBridge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qualquer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preocupar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subjacente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Avançados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funcionalidades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Arquivamento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Repetição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período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reprocessados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depuração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auditoria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recuperação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8556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5430291" y="4161934"/>
            <a:ext cx="165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312" y="3369733"/>
            <a:ext cx="787426" cy="78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5F2578-6F50-54DA-0452-F900167A1344}"/>
              </a:ext>
            </a:extLst>
          </p:cNvPr>
          <p:cNvSpPr/>
          <p:nvPr/>
        </p:nvSpPr>
        <p:spPr>
          <a:xfrm>
            <a:off x="881064" y="824972"/>
            <a:ext cx="3361327" cy="6953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Consultas utilizando sintexe SQL em objetos no S3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D3528B-4371-40D1-6C66-F8816956D1F7}"/>
              </a:ext>
            </a:extLst>
          </p:cNvPr>
          <p:cNvSpPr/>
          <p:nvPr/>
        </p:nvSpPr>
        <p:spPr>
          <a:xfrm>
            <a:off x="881064" y="2489116"/>
            <a:ext cx="2573901" cy="88061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comumente associados: S3, QuickSight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A4C2F0-FFA1-A500-90EA-4715E9B250D6}"/>
              </a:ext>
            </a:extLst>
          </p:cNvPr>
          <p:cNvCxnSpPr>
            <a:cxnSpLocks/>
            <a:stCxn id="6146" idx="1"/>
            <a:endCxn id="5" idx="3"/>
          </p:cNvCxnSpPr>
          <p:nvPr/>
        </p:nvCxnSpPr>
        <p:spPr>
          <a:xfrm flipH="1" flipV="1">
            <a:off x="4242391" y="1172634"/>
            <a:ext cx="1623921" cy="259081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2F397-5B1E-E729-057C-D2398F905314}"/>
              </a:ext>
            </a:extLst>
          </p:cNvPr>
          <p:cNvCxnSpPr>
            <a:cxnSpLocks/>
            <a:stCxn id="6146" idx="1"/>
            <a:endCxn id="7" idx="3"/>
          </p:cNvCxnSpPr>
          <p:nvPr/>
        </p:nvCxnSpPr>
        <p:spPr>
          <a:xfrm flipH="1" flipV="1">
            <a:off x="3454965" y="2929425"/>
            <a:ext cx="2411347" cy="8340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871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WS Eventbridge - Coralogix">
            <a:extLst>
              <a:ext uri="{FF2B5EF4-FFF2-40B4-BE49-F238E27FC236}">
                <a16:creationId xmlns:a16="http://schemas.microsoft.com/office/drawing/2014/main" id="{870894F2-6DF0-08E9-6224-D9DA2A73B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79" y="112122"/>
            <a:ext cx="892174" cy="8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F52B28-28ED-CFE3-3910-CC49A3319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338317"/>
            <a:ext cx="7772400" cy="58411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F5DAA8D-F2DF-FC19-3E3C-73E3309A0AD4}"/>
              </a:ext>
            </a:extLst>
          </p:cNvPr>
          <p:cNvSpPr txBox="1"/>
          <p:nvPr/>
        </p:nvSpPr>
        <p:spPr>
          <a:xfrm>
            <a:off x="1892595" y="6335017"/>
            <a:ext cx="8790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aws.amazon.com</a:t>
            </a:r>
            <a:r>
              <a:rPr lang="en-US" b="1" dirty="0"/>
              <a:t>/blogs/mt/event-driven-architecture-using-amazon-</a:t>
            </a:r>
            <a:r>
              <a:rPr lang="en-US" b="1" dirty="0" err="1"/>
              <a:t>eventbridge</a:t>
            </a:r>
            <a:r>
              <a:rPr lang="en-US" b="1" dirty="0"/>
              <a:t>/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36450116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7470260" y="4004197"/>
            <a:ext cx="21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EventBridge</a:t>
            </a:r>
            <a:endParaRPr lang="en-BR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4F725E-EB9D-742D-94A4-CF9D39E801A8}"/>
              </a:ext>
            </a:extLst>
          </p:cNvPr>
          <p:cNvSpPr/>
          <p:nvPr/>
        </p:nvSpPr>
        <p:spPr>
          <a:xfrm>
            <a:off x="1248372" y="2414324"/>
            <a:ext cx="3982490" cy="73350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Recebe eventos e pode distribuir de acordo com o tipo de evento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EBE080-1C68-876B-5EFB-F3536077444E}"/>
              </a:ext>
            </a:extLst>
          </p:cNvPr>
          <p:cNvSpPr/>
          <p:nvPr/>
        </p:nvSpPr>
        <p:spPr>
          <a:xfrm>
            <a:off x="1234980" y="4840571"/>
            <a:ext cx="3995882" cy="73350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 associado a diversos serviços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99C8F7-5852-B06F-F0B6-B46FEFEA16D1}"/>
              </a:ext>
            </a:extLst>
          </p:cNvPr>
          <p:cNvSpPr/>
          <p:nvPr/>
        </p:nvSpPr>
        <p:spPr>
          <a:xfrm>
            <a:off x="3756681" y="960989"/>
            <a:ext cx="6051182" cy="73517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servir como scheduler de eventos – preciso agendar um evento x todo dia às 21hrs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11C5B8-F0D9-DD9F-BFE8-3E32FC62B619}"/>
              </a:ext>
            </a:extLst>
          </p:cNvPr>
          <p:cNvSpPr/>
          <p:nvPr/>
        </p:nvSpPr>
        <p:spPr>
          <a:xfrm>
            <a:off x="1234980" y="3675830"/>
            <a:ext cx="3995882" cy="73350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Bastante utilizado numa arquitetura orientada a eventos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8F8303-7717-9DEE-DC75-5C60B150A598}"/>
              </a:ext>
            </a:extLst>
          </p:cNvPr>
          <p:cNvCxnSpPr>
            <a:cxnSpLocks/>
            <a:stCxn id="19" idx="1"/>
            <a:endCxn id="3" idx="3"/>
          </p:cNvCxnSpPr>
          <p:nvPr/>
        </p:nvCxnSpPr>
        <p:spPr>
          <a:xfrm flipH="1" flipV="1">
            <a:off x="5230862" y="2781079"/>
            <a:ext cx="2647171" cy="777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527126-DC3B-EFE2-EEEA-0624F5D71AA9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7253416" y="1692296"/>
            <a:ext cx="624617" cy="18658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D31F1C4-47F7-568B-CA9B-371589A1CAB4}"/>
              </a:ext>
            </a:extLst>
          </p:cNvPr>
          <p:cNvCxnSpPr>
            <a:cxnSpLocks/>
            <a:stCxn id="19" idx="1"/>
            <a:endCxn id="6" idx="3"/>
          </p:cNvCxnSpPr>
          <p:nvPr/>
        </p:nvCxnSpPr>
        <p:spPr>
          <a:xfrm flipH="1">
            <a:off x="5230862" y="3558110"/>
            <a:ext cx="2647171" cy="4844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A5F0516-9BD2-8845-CA9A-4678E8414BE9}"/>
              </a:ext>
            </a:extLst>
          </p:cNvPr>
          <p:cNvCxnSpPr>
            <a:cxnSpLocks/>
            <a:stCxn id="19" idx="1"/>
            <a:endCxn id="4" idx="3"/>
          </p:cNvCxnSpPr>
          <p:nvPr/>
        </p:nvCxnSpPr>
        <p:spPr>
          <a:xfrm flipH="1">
            <a:off x="5230862" y="3558110"/>
            <a:ext cx="2647171" cy="1649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19" name="Picture 6" descr="AWS Eventbridge - Coralogix">
            <a:extLst>
              <a:ext uri="{FF2B5EF4-FFF2-40B4-BE49-F238E27FC236}">
                <a16:creationId xmlns:a16="http://schemas.microsoft.com/office/drawing/2014/main" id="{D43BDABE-F078-FFFD-8301-8F1A9592BD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033" y="3112023"/>
            <a:ext cx="892174" cy="8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761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4705" y="3789920"/>
            <a:ext cx="134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MQ</a:t>
            </a:r>
            <a:endParaRPr lang="en-BR" dirty="0"/>
          </a:p>
        </p:txBody>
      </p:sp>
      <p:pic>
        <p:nvPicPr>
          <p:cNvPr id="33794" name="Picture 2" descr="Amazon MQ | New Relic">
            <a:extLst>
              <a:ext uri="{FF2B5EF4-FFF2-40B4-BE49-F238E27FC236}">
                <a16:creationId xmlns:a16="http://schemas.microsoft.com/office/drawing/2014/main" id="{0434AC21-9F7C-69A1-0148-C62C3964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96" y="2968538"/>
            <a:ext cx="768991" cy="7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8499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Amazon MQ | New Relic">
            <a:extLst>
              <a:ext uri="{FF2B5EF4-FFF2-40B4-BE49-F238E27FC236}">
                <a16:creationId xmlns:a16="http://schemas.microsoft.com/office/drawing/2014/main" id="{0434AC21-9F7C-69A1-0148-C62C3964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1" y="76483"/>
            <a:ext cx="630542" cy="630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60CB21-BDF2-DB26-4D2B-4E060BDBA5BE}"/>
              </a:ext>
            </a:extLst>
          </p:cNvPr>
          <p:cNvSpPr txBox="1"/>
          <p:nvPr/>
        </p:nvSpPr>
        <p:spPr>
          <a:xfrm>
            <a:off x="1297173" y="335845"/>
            <a:ext cx="10770457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Mensageria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MQ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broker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manutenção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brokers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nuvem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mecanismos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código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aberto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Apache ActiveMQ e RabbitMQ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fácil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existentes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alterações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significativas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código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Compatibilidade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Protocolos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APIs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Padrão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variedade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protocolos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e APIs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padrão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indústria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JMS, NMS, AMQP, STOMP, MQTT e WebSocket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existentes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conectem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MQ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acomodar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protocolos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proprietários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Alta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Durabilidade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implantação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zonas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(Multi-AZ)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durabilidade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dados. 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zona, o Amazon MQ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failover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zona,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minimizando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tempo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inatividade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Simplificado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Como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totalmente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Amazon MQ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tarefas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administrativas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hardware,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software,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patches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recuperação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equipes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desenvolvimento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concentrem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funcionalidades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negócios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mensageria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broker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dimensionar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verticalmente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horizontalmente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brokers) para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carga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040331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Amazon MQ | New Relic">
            <a:extLst>
              <a:ext uri="{FF2B5EF4-FFF2-40B4-BE49-F238E27FC236}">
                <a16:creationId xmlns:a16="http://schemas.microsoft.com/office/drawing/2014/main" id="{0434AC21-9F7C-69A1-0148-C62C3964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4" y="71879"/>
            <a:ext cx="641174" cy="64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3606DD-3C76-CDF8-5230-E0D3AE2D4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003" y="243486"/>
            <a:ext cx="7863994" cy="60897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D85B3D-AD08-A5B0-38C3-79F44D134742}"/>
              </a:ext>
            </a:extLst>
          </p:cNvPr>
          <p:cNvSpPr txBox="1"/>
          <p:nvPr/>
        </p:nvSpPr>
        <p:spPr>
          <a:xfrm>
            <a:off x="0" y="6359816"/>
            <a:ext cx="12272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/blogs/architecture/how-munich-re-automation-solutions-ltd-built-a-digital-insurance-platform-on-aws/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650100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375194" y="3498210"/>
            <a:ext cx="487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Simple Notification Service (Amazon SNS)</a:t>
            </a:r>
            <a:endParaRPr lang="en-BR" dirty="0"/>
          </a:p>
        </p:txBody>
      </p:sp>
      <p:pic>
        <p:nvPicPr>
          <p:cNvPr id="35842" name="Picture 2" descr="Amazon SNS Connector - Overview (O11) | OutSystems">
            <a:extLst>
              <a:ext uri="{FF2B5EF4-FFF2-40B4-BE49-F238E27FC236}">
                <a16:creationId xmlns:a16="http://schemas.microsoft.com/office/drawing/2014/main" id="{4FF2EACE-F0DB-5D07-1BDA-61DB168E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118" y="2698118"/>
            <a:ext cx="730882" cy="7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7749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Amazon SNS Connector - Overview (O11) | OutSystems">
            <a:extLst>
              <a:ext uri="{FF2B5EF4-FFF2-40B4-BE49-F238E27FC236}">
                <a16:creationId xmlns:a16="http://schemas.microsoft.com/office/drawing/2014/main" id="{4FF2EACE-F0DB-5D07-1BDA-61DB168E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97" y="188835"/>
            <a:ext cx="730882" cy="7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58A74D-0592-A790-C51F-62FBDF296FD9}"/>
              </a:ext>
            </a:extLst>
          </p:cNvPr>
          <p:cNvSpPr txBox="1"/>
          <p:nvPr/>
        </p:nvSpPr>
        <p:spPr>
          <a:xfrm>
            <a:off x="1286539" y="0"/>
            <a:ext cx="10185991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Mensageria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Pub/Sub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Simple Notification Service (SNS)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publicação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/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totalmente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assíncrona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endpoints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simultaneamente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Múltiplos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Protocolos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Entrega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SNS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diversos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protocolos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entrega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HTTP/S, e-mail, SMS,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push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dispositivos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móveis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SQS, AWS Lambda e Amazon Kinesis Data Firehose.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entregues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consumidores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Alta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Disponibilidade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lidar com altos volumes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Amazon SNS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acomodar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throughput,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taxa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Filtragem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Assinatura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recebam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relevantes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carga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assinantes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AWS e Segurança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Integra-se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construção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interconectadas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robustos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granular com AWS Identity and Access Management (IAM),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criptografia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trânsito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HTTPS.</a:t>
            </a:r>
          </a:p>
        </p:txBody>
      </p:sp>
    </p:spTree>
    <p:extLst>
      <p:ext uri="{BB962C8B-B14F-4D97-AF65-F5344CB8AC3E}">
        <p14:creationId xmlns:p14="http://schemas.microsoft.com/office/powerpoint/2010/main" val="42912567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Amazon SNS Connector - Overview (O11) | OutSystems">
            <a:extLst>
              <a:ext uri="{FF2B5EF4-FFF2-40B4-BE49-F238E27FC236}">
                <a16:creationId xmlns:a16="http://schemas.microsoft.com/office/drawing/2014/main" id="{4FF2EACE-F0DB-5D07-1BDA-61DB168E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97" y="188835"/>
            <a:ext cx="730882" cy="7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5A40C5-B797-4A9A-C6C1-2D370A78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785055"/>
            <a:ext cx="7772400" cy="4990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E9118-A29B-702F-40FE-0C2B8DAB33E3}"/>
              </a:ext>
            </a:extLst>
          </p:cNvPr>
          <p:cNvSpPr txBox="1"/>
          <p:nvPr/>
        </p:nvSpPr>
        <p:spPr>
          <a:xfrm>
            <a:off x="1149485" y="6060557"/>
            <a:ext cx="98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/blogs/architecture/get-started-with-amazon-s3-event-driven-design-patterns/</a:t>
            </a:r>
            <a:endParaRPr lang="en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B8E00-85DF-08B5-BE4E-6BB554AEF8D5}"/>
              </a:ext>
            </a:extLst>
          </p:cNvPr>
          <p:cNvSpPr txBox="1"/>
          <p:nvPr/>
        </p:nvSpPr>
        <p:spPr>
          <a:xfrm>
            <a:off x="2232837" y="308344"/>
            <a:ext cx="8635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highlight>
                  <a:srgbClr val="FFFF00"/>
                </a:highlight>
              </a:rPr>
              <a:t>Exemplo de uso bastante comum do SNS – Fan Out (tradução aproximada = espalhamento)</a:t>
            </a:r>
          </a:p>
        </p:txBody>
      </p:sp>
    </p:spTree>
    <p:extLst>
      <p:ext uri="{BB962C8B-B14F-4D97-AF65-F5344CB8AC3E}">
        <p14:creationId xmlns:p14="http://schemas.microsoft.com/office/powerpoint/2010/main" val="28304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Amazon SNS Connector - Overview (O11) | OutSystems">
            <a:extLst>
              <a:ext uri="{FF2B5EF4-FFF2-40B4-BE49-F238E27FC236}">
                <a16:creationId xmlns:a16="http://schemas.microsoft.com/office/drawing/2014/main" id="{4FF2EACE-F0DB-5D07-1BDA-61DB168E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97" y="188835"/>
            <a:ext cx="730882" cy="7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E9118-A29B-702F-40FE-0C2B8DAB33E3}"/>
              </a:ext>
            </a:extLst>
          </p:cNvPr>
          <p:cNvSpPr txBox="1"/>
          <p:nvPr/>
        </p:nvSpPr>
        <p:spPr>
          <a:xfrm>
            <a:off x="531238" y="6022834"/>
            <a:ext cx="11245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/blogs/architecture/automating-adverse-events-reporting-for-pharma-with-amazon-connect-and-amazon-lex/</a:t>
            </a:r>
            <a:endParaRPr lang="en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5AEF5F-A652-E0D5-4968-70BB6E33C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474" y="554276"/>
            <a:ext cx="7772400" cy="53193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5A10F-AF72-1B05-18E2-BF8637C5223C}"/>
              </a:ext>
            </a:extLst>
          </p:cNvPr>
          <p:cNvSpPr txBox="1"/>
          <p:nvPr/>
        </p:nvSpPr>
        <p:spPr>
          <a:xfrm>
            <a:off x="2103474" y="184944"/>
            <a:ext cx="5003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highlight>
                  <a:srgbClr val="FFFF00"/>
                </a:highlight>
              </a:rPr>
              <a:t>Exemplo de notificação para o usuário final via SMS</a:t>
            </a:r>
          </a:p>
        </p:txBody>
      </p:sp>
    </p:spTree>
    <p:extLst>
      <p:ext uri="{BB962C8B-B14F-4D97-AF65-F5344CB8AC3E}">
        <p14:creationId xmlns:p14="http://schemas.microsoft.com/office/powerpoint/2010/main" val="42691511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489726" y="4632250"/>
            <a:ext cx="487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Simple Notification Service (Amazon SNS)</a:t>
            </a:r>
            <a:endParaRPr lang="en-BR" dirty="0"/>
          </a:p>
        </p:txBody>
      </p:sp>
      <p:pic>
        <p:nvPicPr>
          <p:cNvPr id="35842" name="Picture 2" descr="Amazon SNS Connector - Overview (O11) | OutSystems">
            <a:extLst>
              <a:ext uri="{FF2B5EF4-FFF2-40B4-BE49-F238E27FC236}">
                <a16:creationId xmlns:a16="http://schemas.microsoft.com/office/drawing/2014/main" id="{4FF2EACE-F0DB-5D07-1BDA-61DB168E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117" y="3216519"/>
            <a:ext cx="730882" cy="7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CE843B-856E-2903-869F-1981953E9E17}"/>
              </a:ext>
            </a:extLst>
          </p:cNvPr>
          <p:cNvSpPr/>
          <p:nvPr/>
        </p:nvSpPr>
        <p:spPr>
          <a:xfrm>
            <a:off x="465662" y="660316"/>
            <a:ext cx="5630337" cy="88376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receber eventos e subscrever outros serviços da AWS (como o SQS)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94144E-82BB-3C40-A914-CC000102F57D}"/>
              </a:ext>
            </a:extLst>
          </p:cNvPr>
          <p:cNvSpPr/>
          <p:nvPr/>
        </p:nvSpPr>
        <p:spPr>
          <a:xfrm>
            <a:off x="465663" y="1800789"/>
            <a:ext cx="11108310" cy="73088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 usado tanto em comunicação backend -&gt; backendcomo backend -&gt; end-user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554C3C-8D68-D0D1-D274-AFD91AF0BEEA}"/>
              </a:ext>
            </a:extLst>
          </p:cNvPr>
          <p:cNvSpPr/>
          <p:nvPr/>
        </p:nvSpPr>
        <p:spPr>
          <a:xfrm>
            <a:off x="627321" y="5114417"/>
            <a:ext cx="10946652" cy="6096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desacoplamento, notificação, eventos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E467F3-E0CA-E6B9-8126-B5BFEF34BDE4}"/>
              </a:ext>
            </a:extLst>
          </p:cNvPr>
          <p:cNvSpPr/>
          <p:nvPr/>
        </p:nvSpPr>
        <p:spPr>
          <a:xfrm>
            <a:off x="6242690" y="660316"/>
            <a:ext cx="5331283" cy="88376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Padrão arquitetural Fan-Out</a:t>
            </a:r>
          </a:p>
        </p:txBody>
      </p:sp>
    </p:spTree>
    <p:extLst>
      <p:ext uri="{BB962C8B-B14F-4D97-AF65-F5344CB8AC3E}">
        <p14:creationId xmlns:p14="http://schemas.microsoft.com/office/powerpoint/2010/main" val="236521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1083445" y="201879"/>
            <a:ext cx="1316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8" y="201879"/>
            <a:ext cx="557738" cy="5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grama mostrando como o Amazon Athena consulta dados de data lakes, armazéns e outras fontes, executados on-premises ou na nuvem.">
            <a:extLst>
              <a:ext uri="{FF2B5EF4-FFF2-40B4-BE49-F238E27FC236}">
                <a16:creationId xmlns:a16="http://schemas.microsoft.com/office/drawing/2014/main" id="{C5548AE1-F687-B557-0391-23FA057C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73" y="759617"/>
            <a:ext cx="8833420" cy="55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573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559658" y="3876949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Simple Queue Service (Amazon SQS)</a:t>
            </a:r>
            <a:endParaRPr lang="en-BR" dirty="0"/>
          </a:p>
        </p:txBody>
      </p:sp>
      <p:pic>
        <p:nvPicPr>
          <p:cNvPr id="36866" name="Picture 2" descr="FME Hub">
            <a:extLst>
              <a:ext uri="{FF2B5EF4-FFF2-40B4-BE49-F238E27FC236}">
                <a16:creationId xmlns:a16="http://schemas.microsoft.com/office/drawing/2014/main" id="{B7DB70B3-2E1D-DD3A-3A41-239ED1C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83" y="3064933"/>
            <a:ext cx="728133" cy="7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3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6F3C4E-2A1A-9EAC-4ECD-E3C42844492E}"/>
              </a:ext>
            </a:extLst>
          </p:cNvPr>
          <p:cNvSpPr txBox="1"/>
          <p:nvPr/>
        </p:nvSpPr>
        <p:spPr>
          <a:xfrm>
            <a:off x="287079" y="0"/>
            <a:ext cx="11904921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 Amazon Simple Queue Service (SQS)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totalmente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gerenciado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desacoplamento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escalonamento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microsserviços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distribuídos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servidor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elimina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concentrem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lógica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negócios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Tipos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 Standard e FIFO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As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Standard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taxa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entrega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pelo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menos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vez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esforço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As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Filas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FIFO (First-In-First-Out)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exatamente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vez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essencial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ordenado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Alto Throughput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Amazon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diversos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volumes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manual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provisionamento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crescer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conforme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mantendo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baixa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latência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alto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Visibilidade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Retenção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Tempo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Visibilidade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controla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tempo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mensagem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invisível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após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lida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e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Período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Retenção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que define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tempo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mensagem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permanece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fila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for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processada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eficientemente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mensagens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lidar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eficaz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AWS e Segurança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Integra-se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Lambda, Amazon EC2, Amazon ECS e Amazon SNS,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construção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termos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segurança, o SQS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criptografia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repouso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AWS KMS,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granular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através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AWS IAM e VPC endpoints com AWS PrivateLink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nuvem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6402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FME Hub">
            <a:extLst>
              <a:ext uri="{FF2B5EF4-FFF2-40B4-BE49-F238E27FC236}">
                <a16:creationId xmlns:a16="http://schemas.microsoft.com/office/drawing/2014/main" id="{B7DB70B3-2E1D-DD3A-3A41-239ED1C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35" y="109082"/>
            <a:ext cx="635197" cy="63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BDEEF1-9268-C17B-60E5-563B8E30C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397" y="245927"/>
            <a:ext cx="6762026" cy="571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78F67F-7895-C2BE-C574-1191B8060AF5}"/>
              </a:ext>
            </a:extLst>
          </p:cNvPr>
          <p:cNvSpPr txBox="1"/>
          <p:nvPr/>
        </p:nvSpPr>
        <p:spPr>
          <a:xfrm>
            <a:off x="1386537" y="6147048"/>
            <a:ext cx="964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</a:t>
            </a:r>
            <a:r>
              <a:rPr lang="en-US" b="1" dirty="0" err="1"/>
              <a:t>aws.amazon.com</a:t>
            </a:r>
            <a:r>
              <a:rPr lang="en-US" b="1" dirty="0"/>
              <a:t>/blogs/architecture/genomics-workflows-part-4-processing-archival-data/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42521313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Amazon SNS Connector - Overview (O11) | OutSystems">
            <a:extLst>
              <a:ext uri="{FF2B5EF4-FFF2-40B4-BE49-F238E27FC236}">
                <a16:creationId xmlns:a16="http://schemas.microsoft.com/office/drawing/2014/main" id="{4FF2EACE-F0DB-5D07-1BDA-61DB168E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97" y="188835"/>
            <a:ext cx="730882" cy="7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5A40C5-B797-4A9A-C6C1-2D370A78A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785055"/>
            <a:ext cx="7772400" cy="4990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8E9118-A29B-702F-40FE-0C2B8DAB33E3}"/>
              </a:ext>
            </a:extLst>
          </p:cNvPr>
          <p:cNvSpPr txBox="1"/>
          <p:nvPr/>
        </p:nvSpPr>
        <p:spPr>
          <a:xfrm>
            <a:off x="1149485" y="6060557"/>
            <a:ext cx="9893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aws.amazon.com</a:t>
            </a:r>
            <a:r>
              <a:rPr lang="en-US" dirty="0"/>
              <a:t>/blogs/architecture/get-started-with-amazon-s3-event-driven-design-patterns/</a:t>
            </a:r>
            <a:endParaRPr lang="en-BR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B8E00-85DF-08B5-BE4E-6BB554AEF8D5}"/>
              </a:ext>
            </a:extLst>
          </p:cNvPr>
          <p:cNvSpPr txBox="1"/>
          <p:nvPr/>
        </p:nvSpPr>
        <p:spPr>
          <a:xfrm>
            <a:off x="2232837" y="308344"/>
            <a:ext cx="559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highlight>
                  <a:srgbClr val="FFFF00"/>
                </a:highlight>
              </a:rPr>
              <a:t>Repetindo o slide anterior sobre o SNS, agora sobre o SQS</a:t>
            </a:r>
          </a:p>
        </p:txBody>
      </p:sp>
    </p:spTree>
    <p:extLst>
      <p:ext uri="{BB962C8B-B14F-4D97-AF65-F5344CB8AC3E}">
        <p14:creationId xmlns:p14="http://schemas.microsoft.com/office/powerpoint/2010/main" val="42412807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763718" y="4999733"/>
            <a:ext cx="448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Amazon Simple Queue Service (Amazon SQS)</a:t>
            </a:r>
            <a:endParaRPr lang="en-BR" b="1" dirty="0"/>
          </a:p>
        </p:txBody>
      </p:sp>
      <p:pic>
        <p:nvPicPr>
          <p:cNvPr id="36866" name="Picture 2" descr="FME Hub">
            <a:extLst>
              <a:ext uri="{FF2B5EF4-FFF2-40B4-BE49-F238E27FC236}">
                <a16:creationId xmlns:a16="http://schemas.microsoft.com/office/drawing/2014/main" id="{B7DB70B3-2E1D-DD3A-3A41-239ED1C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844" y="2963332"/>
            <a:ext cx="728133" cy="7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AF8F99A-3E42-1E61-FC41-F75D429703D6}"/>
              </a:ext>
            </a:extLst>
          </p:cNvPr>
          <p:cNvSpPr/>
          <p:nvPr/>
        </p:nvSpPr>
        <p:spPr>
          <a:xfrm>
            <a:off x="3649691" y="5439728"/>
            <a:ext cx="4429719" cy="7789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desacoplamento (reduzir acoplamento), aumentar resiliência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C6E91F-9021-4143-6868-973AE7A4C9B6}"/>
              </a:ext>
            </a:extLst>
          </p:cNvPr>
          <p:cNvSpPr/>
          <p:nvPr/>
        </p:nvSpPr>
        <p:spPr>
          <a:xfrm>
            <a:off x="3906065" y="928479"/>
            <a:ext cx="4219459" cy="9313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 de mensageria para integração de aplicações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1D4898-0EFD-CAB1-3D7F-5C97F68CEB45}"/>
              </a:ext>
            </a:extLst>
          </p:cNvPr>
          <p:cNvSpPr/>
          <p:nvPr/>
        </p:nvSpPr>
        <p:spPr>
          <a:xfrm>
            <a:off x="1566464" y="3053118"/>
            <a:ext cx="3328367" cy="9313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retentativas ao entregar uma mensagem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D62870-8D7C-BEAE-6D1C-F23CF0AD7B5B}"/>
              </a:ext>
            </a:extLst>
          </p:cNvPr>
          <p:cNvSpPr/>
          <p:nvPr/>
        </p:nvSpPr>
        <p:spPr>
          <a:xfrm>
            <a:off x="7229069" y="3033426"/>
            <a:ext cx="3390284" cy="9313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Suporta integração com DLQ (Dead-Letter Queue)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60AED1E-8EEB-1B5E-3750-04A1798E8A66}"/>
              </a:ext>
            </a:extLst>
          </p:cNvPr>
          <p:cNvCxnSpPr>
            <a:stCxn id="36866" idx="0"/>
            <a:endCxn id="4" idx="2"/>
          </p:cNvCxnSpPr>
          <p:nvPr/>
        </p:nvCxnSpPr>
        <p:spPr>
          <a:xfrm flipV="1">
            <a:off x="5959911" y="1859813"/>
            <a:ext cx="55884" cy="11035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91B85F5-B4D4-E759-15EC-63C31FBBF8D7}"/>
              </a:ext>
            </a:extLst>
          </p:cNvPr>
          <p:cNvCxnSpPr>
            <a:stCxn id="36866" idx="1"/>
            <a:endCxn id="5" idx="3"/>
          </p:cNvCxnSpPr>
          <p:nvPr/>
        </p:nvCxnSpPr>
        <p:spPr>
          <a:xfrm flipH="1">
            <a:off x="4894831" y="3327399"/>
            <a:ext cx="701013" cy="191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5614FC-5F13-0895-6290-C46133EF3EF4}"/>
              </a:ext>
            </a:extLst>
          </p:cNvPr>
          <p:cNvCxnSpPr>
            <a:stCxn id="36866" idx="3"/>
            <a:endCxn id="6" idx="1"/>
          </p:cNvCxnSpPr>
          <p:nvPr/>
        </p:nvCxnSpPr>
        <p:spPr>
          <a:xfrm>
            <a:off x="6323977" y="3327399"/>
            <a:ext cx="905092" cy="1716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9137177-BA64-6474-28D6-8E91FB367C70}"/>
              </a:ext>
            </a:extLst>
          </p:cNvPr>
          <p:cNvCxnSpPr>
            <a:cxnSpLocks/>
            <a:stCxn id="36866" idx="2"/>
            <a:endCxn id="2" idx="0"/>
          </p:cNvCxnSpPr>
          <p:nvPr/>
        </p:nvCxnSpPr>
        <p:spPr>
          <a:xfrm>
            <a:off x="5959911" y="3691465"/>
            <a:ext cx="48428" cy="1308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944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93625" y="3473404"/>
            <a:ext cx="20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AWS Step Functions</a:t>
            </a:r>
            <a:endParaRPr lang="en-BR" i="1" dirty="0"/>
          </a:p>
        </p:txBody>
      </p:sp>
      <p:pic>
        <p:nvPicPr>
          <p:cNvPr id="37890" name="Picture 2" descr="Aws Step Functions Vector Logo - Download Free SVG Icon | Worldvectorlogo">
            <a:extLst>
              <a:ext uri="{FF2B5EF4-FFF2-40B4-BE49-F238E27FC236}">
                <a16:creationId xmlns:a16="http://schemas.microsoft.com/office/drawing/2014/main" id="{6E815EEC-B277-AA09-690B-1D7D0E58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96" y="2758830"/>
            <a:ext cx="692149" cy="69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15E72C-D8C7-5BD4-FF50-3B606FBCD40D}"/>
              </a:ext>
            </a:extLst>
          </p:cNvPr>
          <p:cNvSpPr/>
          <p:nvPr/>
        </p:nvSpPr>
        <p:spPr>
          <a:xfrm>
            <a:off x="3879522" y="4110568"/>
            <a:ext cx="3880496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orquestração de fluxos</a:t>
            </a:r>
          </a:p>
        </p:txBody>
      </p:sp>
    </p:spTree>
    <p:extLst>
      <p:ext uri="{BB962C8B-B14F-4D97-AF65-F5344CB8AC3E}">
        <p14:creationId xmlns:p14="http://schemas.microsoft.com/office/powerpoint/2010/main" val="709377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Aws Step Functions Vector Logo - Download Free SVG Icon | Worldvectorlogo">
            <a:extLst>
              <a:ext uri="{FF2B5EF4-FFF2-40B4-BE49-F238E27FC236}">
                <a16:creationId xmlns:a16="http://schemas.microsoft.com/office/drawing/2014/main" id="{6E815EEC-B277-AA09-690B-1D7D0E58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4" y="90058"/>
            <a:ext cx="608127" cy="60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8A055A-7F07-B860-E534-0C494A9D8A54}"/>
              </a:ext>
            </a:extLst>
          </p:cNvPr>
          <p:cNvSpPr txBox="1"/>
          <p:nvPr/>
        </p:nvSpPr>
        <p:spPr>
          <a:xfrm>
            <a:off x="1084521" y="377138"/>
            <a:ext cx="1078141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Orquestração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Fluxos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Servidor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AWS Step Functions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orquestrar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múltiplos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fluxos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servidor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coordenação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Lambda e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decompor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menores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gerenciáveis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Modelagem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Visual e Simples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interface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gráfica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modelar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visualizar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fluxos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máquinas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estado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o Amazon States Language (ASL).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torna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fácil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visualizar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negócio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Gestão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Reexecução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retries,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eventos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manipulação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erros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simplifica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tratamento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exceções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etapas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executadas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mesmo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falhas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Profunda com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AWS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Integra-se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nativamente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ampla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Lambda, Amazon SQS, Amazon SNS, AWS Glue, Amazon DynamoDB, entre outros. Essa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construção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resilientes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escrever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código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conectar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Execução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Paralela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Condicional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lógica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execução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paralela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ramificações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condicionais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iterações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desenvolvedores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refletem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negócio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aumentando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eficiência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56938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hand holding money next to a calculator&#10;&#10;Description automatically generated">
            <a:extLst>
              <a:ext uri="{FF2B5EF4-FFF2-40B4-BE49-F238E27FC236}">
                <a16:creationId xmlns:a16="http://schemas.microsoft.com/office/drawing/2014/main" id="{42410B5D-0692-6A49-D890-A968719DC1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478" b="3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2" name="Freeform: Shape 32">
            <a:extLst>
              <a:ext uri="{FF2B5EF4-FFF2-40B4-BE49-F238E27FC236}">
                <a16:creationId xmlns:a16="http://schemas.microsoft.com/office/drawing/2014/main" id="{B4D9B8D0-D739-450E-A52E-487123AE2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32852" cy="6619825"/>
          </a:xfrm>
          <a:custGeom>
            <a:avLst/>
            <a:gdLst>
              <a:gd name="connsiteX0" fmla="*/ 0 w 6732852"/>
              <a:gd name="connsiteY0" fmla="*/ 0 h 6619825"/>
              <a:gd name="connsiteX1" fmla="*/ 5666394 w 6732852"/>
              <a:gd name="connsiteY1" fmla="*/ 0 h 6619825"/>
              <a:gd name="connsiteX2" fmla="*/ 5834775 w 6732852"/>
              <a:gd name="connsiteY2" fmla="*/ 185267 h 6619825"/>
              <a:gd name="connsiteX3" fmla="*/ 6732852 w 6732852"/>
              <a:gd name="connsiteY3" fmla="*/ 2686944 h 6619825"/>
              <a:gd name="connsiteX4" fmla="*/ 2799971 w 6732852"/>
              <a:gd name="connsiteY4" fmla="*/ 6619825 h 6619825"/>
              <a:gd name="connsiteX5" fmla="*/ 19002 w 6732852"/>
              <a:gd name="connsiteY5" fmla="*/ 5467909 h 6619825"/>
              <a:gd name="connsiteX6" fmla="*/ 0 w 6732852"/>
              <a:gd name="connsiteY6" fmla="*/ 5447003 h 66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2852" h="6619825">
                <a:moveTo>
                  <a:pt x="0" y="0"/>
                </a:moveTo>
                <a:lnTo>
                  <a:pt x="5666394" y="0"/>
                </a:lnTo>
                <a:lnTo>
                  <a:pt x="5834775" y="185267"/>
                </a:lnTo>
                <a:cubicBezTo>
                  <a:pt x="6395821" y="865098"/>
                  <a:pt x="6732852" y="1736663"/>
                  <a:pt x="6732852" y="2686944"/>
                </a:cubicBezTo>
                <a:cubicBezTo>
                  <a:pt x="6732852" y="4859015"/>
                  <a:pt x="4972042" y="6619825"/>
                  <a:pt x="2799971" y="6619825"/>
                </a:cubicBezTo>
                <a:cubicBezTo>
                  <a:pt x="1713937" y="6619825"/>
                  <a:pt x="730713" y="6179620"/>
                  <a:pt x="19002" y="5467909"/>
                </a:cubicBezTo>
                <a:lnTo>
                  <a:pt x="0" y="54470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03655"/>
            <a:ext cx="4956295" cy="3025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Seção 3: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41227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47961" y="3591204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AWS Budgets</a:t>
            </a:r>
            <a:endParaRPr lang="en-BR" i="1" dirty="0"/>
          </a:p>
        </p:txBody>
      </p:sp>
      <p:pic>
        <p:nvPicPr>
          <p:cNvPr id="39938" name="Picture 2" descr="AWS Budgets - AWS Cost Management - AWS Video Catalog">
            <a:extLst>
              <a:ext uri="{FF2B5EF4-FFF2-40B4-BE49-F238E27FC236}">
                <a16:creationId xmlns:a16="http://schemas.microsoft.com/office/drawing/2014/main" id="{E2E880B8-2516-CB31-FD6A-59762EAE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9939" y="2852648"/>
            <a:ext cx="664128" cy="66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845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AWS Budgets - AWS Cost Management - AWS Video Catalog">
            <a:extLst>
              <a:ext uri="{FF2B5EF4-FFF2-40B4-BE49-F238E27FC236}">
                <a16:creationId xmlns:a16="http://schemas.microsoft.com/office/drawing/2014/main" id="{E2E880B8-2516-CB31-FD6A-59762EAE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36" y="290201"/>
            <a:ext cx="664128" cy="66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88D507-6E8D-347C-B496-2A59F3F4C614}"/>
              </a:ext>
            </a:extLst>
          </p:cNvPr>
          <p:cNvSpPr txBox="1"/>
          <p:nvPr/>
        </p:nvSpPr>
        <p:spPr>
          <a:xfrm>
            <a:off x="2910663" y="612844"/>
            <a:ext cx="609777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Criação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Orçamentos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Personalizados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AWS Budgets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orçamentos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reservas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Savings Plans.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despesas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alinhados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Alertas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Proativos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configurar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alertas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notificam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proativamente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quando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gastos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atingem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excedem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limites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definidos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notificações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enviadas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via e-mail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através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Amazon SNS,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tomem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medidas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imediatas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Ferramentas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Custos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Integra-se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ferramentas da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AWS Cost Explorer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Relatórios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Custos da AWS. Essa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insights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detalhados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padrões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gastos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previsão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custos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nuvem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47064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1083445" y="201879"/>
            <a:ext cx="1316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8" y="201879"/>
            <a:ext cx="557738" cy="5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08C865-C0F0-28D4-0907-C90F6CED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60" y="1606378"/>
            <a:ext cx="10088680" cy="28803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410E80-DD39-BFA9-C5E1-0CC487FD910F}"/>
              </a:ext>
            </a:extLst>
          </p:cNvPr>
          <p:cNvSpPr txBox="1"/>
          <p:nvPr/>
        </p:nvSpPr>
        <p:spPr>
          <a:xfrm>
            <a:off x="653577" y="4841576"/>
            <a:ext cx="11014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https://docs.aws.amazon.com/</a:t>
            </a:r>
            <a:r>
              <a:rPr lang="en-US" sz="1600" b="1" i="1" dirty="0" err="1"/>
              <a:t>pt_br</a:t>
            </a:r>
            <a:r>
              <a:rPr lang="en-US" sz="1600" b="1" i="1" dirty="0"/>
              <a:t>/prescriptive-guidance/latest/patterns/analyze-and-visualize-nested-json-data-with-amazon-athena-and-amazon-quicksight.html?did=</a:t>
            </a:r>
            <a:r>
              <a:rPr lang="en-US" sz="1600" b="1" i="1" dirty="0" err="1"/>
              <a:t>pg_card&amp;trk</a:t>
            </a:r>
            <a:r>
              <a:rPr lang="en-US" sz="1600" b="1" i="1" dirty="0"/>
              <a:t>=</a:t>
            </a:r>
            <a:r>
              <a:rPr lang="en-US" sz="1600" b="1" i="1" dirty="0" err="1"/>
              <a:t>pg_card</a:t>
            </a:r>
            <a:endParaRPr lang="en-BR" sz="1600" b="1" i="1" dirty="0"/>
          </a:p>
        </p:txBody>
      </p:sp>
    </p:spTree>
    <p:extLst>
      <p:ext uri="{BB962C8B-B14F-4D97-AF65-F5344CB8AC3E}">
        <p14:creationId xmlns:p14="http://schemas.microsoft.com/office/powerpoint/2010/main" val="23014886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329939" y="3591204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AWS Budgets</a:t>
            </a:r>
            <a:endParaRPr lang="en-BR" i="1" dirty="0"/>
          </a:p>
        </p:txBody>
      </p:sp>
      <p:pic>
        <p:nvPicPr>
          <p:cNvPr id="39938" name="Picture 2" descr="AWS Budgets - AWS Cost Management - AWS Video Catalog">
            <a:extLst>
              <a:ext uri="{FF2B5EF4-FFF2-40B4-BE49-F238E27FC236}">
                <a16:creationId xmlns:a16="http://schemas.microsoft.com/office/drawing/2014/main" id="{E2E880B8-2516-CB31-FD6A-59762EAE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17" y="2927076"/>
            <a:ext cx="664128" cy="66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A57A69-4338-3017-5A5F-E7541DA389BB}"/>
              </a:ext>
            </a:extLst>
          </p:cNvPr>
          <p:cNvSpPr/>
          <p:nvPr/>
        </p:nvSpPr>
        <p:spPr>
          <a:xfrm>
            <a:off x="2572657" y="5470246"/>
            <a:ext cx="7304990" cy="6043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Quero criar um alerta para meus gastos na AWS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BA4DD3-C888-8C11-4534-389BCBA8C98C}"/>
              </a:ext>
            </a:extLst>
          </p:cNvPr>
          <p:cNvSpPr/>
          <p:nvPr/>
        </p:nvSpPr>
        <p:spPr>
          <a:xfrm>
            <a:off x="2375021" y="484569"/>
            <a:ext cx="7683379" cy="119881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Uma das traduções possíveis para budget é orçamento. Nesse caso podemos entender como orçamento esperado.</a:t>
            </a:r>
          </a:p>
        </p:txBody>
      </p:sp>
    </p:spTree>
    <p:extLst>
      <p:ext uri="{BB962C8B-B14F-4D97-AF65-F5344CB8AC3E}">
        <p14:creationId xmlns:p14="http://schemas.microsoft.com/office/powerpoint/2010/main" val="2415225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70164" y="3618376"/>
            <a:ext cx="28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Cost and Usage Report</a:t>
            </a:r>
            <a:endParaRPr lang="en-BR" dirty="0"/>
          </a:p>
        </p:txBody>
      </p:sp>
      <p:pic>
        <p:nvPicPr>
          <p:cNvPr id="41986" name="Picture 2" descr="Discover the AWS Cost Management Tools | Salesforce Trailhead">
            <a:extLst>
              <a:ext uri="{FF2B5EF4-FFF2-40B4-BE49-F238E27FC236}">
                <a16:creationId xmlns:a16="http://schemas.microsoft.com/office/drawing/2014/main" id="{ED2AB49F-AE72-1DAE-88FC-7C9B0FB2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44" y="2850376"/>
            <a:ext cx="643156" cy="6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6698E3A-4FF4-90D1-26E8-12C806A83E48}"/>
              </a:ext>
            </a:extLst>
          </p:cNvPr>
          <p:cNvSpPr/>
          <p:nvPr/>
        </p:nvSpPr>
        <p:spPr>
          <a:xfrm>
            <a:off x="3470361" y="4098199"/>
            <a:ext cx="4600886" cy="66401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Aqui é um serviço de fins mais exploratórios e para geração de relatórios de custos.</a:t>
            </a:r>
          </a:p>
        </p:txBody>
      </p:sp>
    </p:spTree>
    <p:extLst>
      <p:ext uri="{BB962C8B-B14F-4D97-AF65-F5344CB8AC3E}">
        <p14:creationId xmlns:p14="http://schemas.microsoft.com/office/powerpoint/2010/main" val="4686761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Discover the AWS Cost Management Tools | Salesforce Trailhead">
            <a:extLst>
              <a:ext uri="{FF2B5EF4-FFF2-40B4-BE49-F238E27FC236}">
                <a16:creationId xmlns:a16="http://schemas.microsoft.com/office/drawing/2014/main" id="{ED2AB49F-AE72-1DAE-88FC-7C9B0FB2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28" y="181604"/>
            <a:ext cx="643156" cy="6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8542F1-FA00-280E-6961-C63ABC421243}"/>
              </a:ext>
            </a:extLst>
          </p:cNvPr>
          <p:cNvSpPr txBox="1"/>
          <p:nvPr/>
        </p:nvSpPr>
        <p:spPr>
          <a:xfrm>
            <a:off x="1892595" y="1016881"/>
            <a:ext cx="817643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Relatórios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Detalhados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Custos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AWS Cost and Usage Report (CUR)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granulares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custos 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AWS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relatórios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abrangentes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detalham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horário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detalhadas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Amazon S3 e Ferramentas de BI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relatórios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entregues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bucket do Amazon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o CUR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ferramentas de business intelligence,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Athena, Amazon Redshift e Amazon QuickSight,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consultas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visualizações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avançadas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Personalização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Agrupamento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Dados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relatórios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relevantes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agrupar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informações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tags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auxilia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atribuição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custos,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identificação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tendências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orçamentário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61349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4066" y="3618183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Cost Explorer</a:t>
            </a:r>
            <a:endParaRPr lang="en-BR" dirty="0"/>
          </a:p>
        </p:txBody>
      </p:sp>
      <p:pic>
        <p:nvPicPr>
          <p:cNvPr id="44034" name="Picture 2" descr="AWS Cost Explorer">
            <a:extLst>
              <a:ext uri="{FF2B5EF4-FFF2-40B4-BE49-F238E27FC236}">
                <a16:creationId xmlns:a16="http://schemas.microsoft.com/office/drawing/2014/main" id="{3A339816-D079-606F-ADED-004CC14D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542" y="2863993"/>
            <a:ext cx="669612" cy="6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B1D5C0-7CB2-3D90-7B5F-D6658EB21070}"/>
              </a:ext>
            </a:extLst>
          </p:cNvPr>
          <p:cNvSpPr/>
          <p:nvPr/>
        </p:nvSpPr>
        <p:spPr>
          <a:xfrm>
            <a:off x="3420905" y="4072093"/>
            <a:ext cx="4600886" cy="66401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Aqui é um serviço de fins mais exploratórios e para geração de relatórios de custos.</a:t>
            </a:r>
          </a:p>
        </p:txBody>
      </p:sp>
    </p:spTree>
    <p:extLst>
      <p:ext uri="{BB962C8B-B14F-4D97-AF65-F5344CB8AC3E}">
        <p14:creationId xmlns:p14="http://schemas.microsoft.com/office/powerpoint/2010/main" val="21715506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AWS Cost Explorer">
            <a:extLst>
              <a:ext uri="{FF2B5EF4-FFF2-40B4-BE49-F238E27FC236}">
                <a16:creationId xmlns:a16="http://schemas.microsoft.com/office/drawing/2014/main" id="{3A339816-D079-606F-ADED-004CC14D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281" y="205853"/>
            <a:ext cx="669612" cy="6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9C9247-9A7A-A450-47DA-4955A049C633}"/>
              </a:ext>
            </a:extLst>
          </p:cNvPr>
          <p:cNvSpPr txBox="1"/>
          <p:nvPr/>
        </p:nvSpPr>
        <p:spPr>
          <a:xfrm>
            <a:off x="2528777" y="1166842"/>
            <a:ext cx="713444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Visual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Interativa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Custos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AWS Cost Explorer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interface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gráfica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visualizar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analisar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padrões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gastos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longo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highlight>
                  <a:srgbClr val="FFFF00"/>
                </a:highlight>
              </a:rPr>
              <a:t> do tempo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identificar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tendências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custos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oportunidades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Relatórios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Personalizados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Filtragem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Avançada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relatórios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tag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períodos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tempo,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granularidade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métricas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obter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insights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Recomendações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Otimização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Custos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Cost Explorer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recomendações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gastos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sugestões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Reserved Instances e Savings Plans,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baseadas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padrões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históricos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economizar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dinheiro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alocar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eficiente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85629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4067" y="3535919"/>
            <a:ext cx="195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ighlight>
                  <a:srgbClr val="FFFF00"/>
                </a:highlight>
              </a:rPr>
              <a:t>AWS Savings Plans</a:t>
            </a:r>
            <a:endParaRPr lang="en-BR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1966313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128271" y="122868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Savings Plans</a:t>
            </a:r>
            <a:endParaRPr lang="en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ED083A-3844-D6BF-E824-D56451FF61EE}"/>
              </a:ext>
            </a:extLst>
          </p:cNvPr>
          <p:cNvSpPr txBox="1"/>
          <p:nvPr/>
        </p:nvSpPr>
        <p:spPr>
          <a:xfrm>
            <a:off x="1584251" y="707156"/>
            <a:ext cx="8825023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Compromisso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Flexível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Savings Plans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você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comprometa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quantidade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computacional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medida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dólares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hora)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período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três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contrário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Reserved Instances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tradicionais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mudar entre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famílias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operacionais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permaneça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dentro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compromisso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estabelecido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Economia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Custos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Computação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até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72%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economia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comparação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Amazon EC2, AWS Lambda e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Fargate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organizações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gastos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nuvem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alinhando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padrões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reais.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Dois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Tipos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Savings Plans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Compute Savings Plans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Proporcionam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economias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qualquer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família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tamanho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sistema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operacional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locação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EC2,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além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cobrir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AWS Lambda e o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Fargate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EC2 Instance Savings Plans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descontos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famílias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regiões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selecionadas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EC2. São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ideais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workloads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conhecidos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capacidade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420409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7" descr="A blurry image of a city&#10;&#10;Description automatically generated">
            <a:extLst>
              <a:ext uri="{FF2B5EF4-FFF2-40B4-BE49-F238E27FC236}">
                <a16:creationId xmlns:a16="http://schemas.microsoft.com/office/drawing/2014/main" id="{98F47711-E720-6E76-C0A1-6F96C91C19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315" r="2135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849" y="2313296"/>
            <a:ext cx="5300988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4: Compute</a:t>
            </a:r>
          </a:p>
        </p:txBody>
      </p:sp>
    </p:spTree>
    <p:extLst>
      <p:ext uri="{BB962C8B-B14F-4D97-AF65-F5344CB8AC3E}">
        <p14:creationId xmlns:p14="http://schemas.microsoft.com/office/powerpoint/2010/main" val="229716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598768" y="3985806"/>
            <a:ext cx="122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Batch</a:t>
            </a:r>
            <a:endParaRPr lang="en-BR" dirty="0"/>
          </a:p>
        </p:txBody>
      </p:sp>
      <p:pic>
        <p:nvPicPr>
          <p:cNvPr id="46082" name="Picture 2" descr="AWS Batch Logo PNG Vector (SVG) Free Download">
            <a:extLst>
              <a:ext uri="{FF2B5EF4-FFF2-40B4-BE49-F238E27FC236}">
                <a16:creationId xmlns:a16="http://schemas.microsoft.com/office/drawing/2014/main" id="{E472DE21-3B29-F382-D486-74C0B9AB3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05" y="3152445"/>
            <a:ext cx="709658" cy="7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BD62A4-8774-2E61-5A99-A62064CC7B29}"/>
              </a:ext>
            </a:extLst>
          </p:cNvPr>
          <p:cNvSpPr/>
          <p:nvPr/>
        </p:nvSpPr>
        <p:spPr>
          <a:xfrm>
            <a:off x="603231" y="405898"/>
            <a:ext cx="5492769" cy="94254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Literalmente quando precisamos executar uma ação em lote (batch)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483292-B58F-50F6-2BFC-34B235FE3094}"/>
              </a:ext>
            </a:extLst>
          </p:cNvPr>
          <p:cNvSpPr/>
          <p:nvPr/>
        </p:nvSpPr>
        <p:spPr>
          <a:xfrm>
            <a:off x="6328097" y="405898"/>
            <a:ext cx="5260672" cy="94254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Podemos escolher o ambiente computacional que utilizaremos (fargate, ec2, eks)</a:t>
            </a:r>
          </a:p>
        </p:txBody>
      </p:sp>
    </p:spTree>
    <p:extLst>
      <p:ext uri="{BB962C8B-B14F-4D97-AF65-F5344CB8AC3E}">
        <p14:creationId xmlns:p14="http://schemas.microsoft.com/office/powerpoint/2010/main" val="121794876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97415" y="3962369"/>
            <a:ext cx="134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EC2</a:t>
            </a:r>
            <a:endParaRPr lang="en-BR" dirty="0"/>
          </a:p>
        </p:txBody>
      </p:sp>
      <p:pic>
        <p:nvPicPr>
          <p:cNvPr id="48130" name="Picture 2" descr="Draw AWS Architecture Diagrams Online">
            <a:extLst>
              <a:ext uri="{FF2B5EF4-FFF2-40B4-BE49-F238E27FC236}">
                <a16:creationId xmlns:a16="http://schemas.microsoft.com/office/drawing/2014/main" id="{66C9A54B-EF2A-735E-BFB3-73937488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480" y="3330429"/>
            <a:ext cx="631940" cy="63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90563E-A113-C2AF-5EFB-6B1E65B207E2}"/>
              </a:ext>
            </a:extLst>
          </p:cNvPr>
          <p:cNvSpPr/>
          <p:nvPr/>
        </p:nvSpPr>
        <p:spPr>
          <a:xfrm>
            <a:off x="553885" y="1448208"/>
            <a:ext cx="4743530" cy="98079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Gosto de pensar na EC2 inicialmente como um computador em sua forma mais comum.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6AA3CB-A499-72C6-65CD-1B0562D8D6AC}"/>
              </a:ext>
            </a:extLst>
          </p:cNvPr>
          <p:cNvSpPr/>
          <p:nvPr/>
        </p:nvSpPr>
        <p:spPr>
          <a:xfrm>
            <a:off x="6444908" y="1448208"/>
            <a:ext cx="5421532" cy="98079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Possui diversos tipos de instâncias para diferentes demandas de uso e com precificações distintas.</a:t>
            </a:r>
          </a:p>
        </p:txBody>
      </p:sp>
    </p:spTree>
    <p:extLst>
      <p:ext uri="{BB962C8B-B14F-4D97-AF65-F5344CB8AC3E}">
        <p14:creationId xmlns:p14="http://schemas.microsoft.com/office/powerpoint/2010/main" val="2195754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13798" y="3637520"/>
            <a:ext cx="14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2792530"/>
            <a:ext cx="793764" cy="7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1961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58183" y="3866119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EC2 AutoScaling</a:t>
            </a:r>
            <a:endParaRPr lang="en-BR" dirty="0"/>
          </a:p>
        </p:txBody>
      </p:sp>
      <p:pic>
        <p:nvPicPr>
          <p:cNvPr id="50178" name="Picture 2" descr="Draw AWS Architecture Diagrams Online">
            <a:extLst>
              <a:ext uri="{FF2B5EF4-FFF2-40B4-BE49-F238E27FC236}">
                <a16:creationId xmlns:a16="http://schemas.microsoft.com/office/drawing/2014/main" id="{8FA800D1-4D79-A8A7-A4EA-86AAB3E1E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07" y="3060314"/>
            <a:ext cx="659934" cy="6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989526-8E13-9CCA-B67C-A79DF04F8BFB}"/>
              </a:ext>
            </a:extLst>
          </p:cNvPr>
          <p:cNvSpPr/>
          <p:nvPr/>
        </p:nvSpPr>
        <p:spPr>
          <a:xfrm>
            <a:off x="2457432" y="746294"/>
            <a:ext cx="6097084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escalar serviços de acordo com algumas variáveis (uso de CPU por exemplo).</a:t>
            </a:r>
          </a:p>
        </p:txBody>
      </p:sp>
    </p:spTree>
    <p:extLst>
      <p:ext uri="{BB962C8B-B14F-4D97-AF65-F5344CB8AC3E}">
        <p14:creationId xmlns:p14="http://schemas.microsoft.com/office/powerpoint/2010/main" val="3603065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31254" y="4078770"/>
            <a:ext cx="221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Elastic Beanstalk</a:t>
            </a:r>
            <a:endParaRPr lang="en-BR" dirty="0"/>
          </a:p>
        </p:txBody>
      </p:sp>
      <p:pic>
        <p:nvPicPr>
          <p:cNvPr id="52226" name="Picture 2" descr="AWS Elastic Beanstalk Vector Logo - Download Free SVG Icon | Worldvectorlogo">
            <a:extLst>
              <a:ext uri="{FF2B5EF4-FFF2-40B4-BE49-F238E27FC236}">
                <a16:creationId xmlns:a16="http://schemas.microsoft.com/office/drawing/2014/main" id="{5F7D7A14-878C-FF10-40B3-AF64E398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12" y="3231283"/>
            <a:ext cx="649444" cy="64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B5B442-4AFF-0867-A2D0-64412EE161AB}"/>
              </a:ext>
            </a:extLst>
          </p:cNvPr>
          <p:cNvSpPr/>
          <p:nvPr/>
        </p:nvSpPr>
        <p:spPr>
          <a:xfrm>
            <a:off x="2706034" y="416685"/>
            <a:ext cx="6267205" cy="7029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Criação de ambiente computacional de forma simples e rápida.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1BA2E3-2C3C-31ED-05B6-48148A9F0817}"/>
              </a:ext>
            </a:extLst>
          </p:cNvPr>
          <p:cNvSpPr/>
          <p:nvPr/>
        </p:nvSpPr>
        <p:spPr>
          <a:xfrm>
            <a:off x="2706033" y="1285971"/>
            <a:ext cx="6267205" cy="97402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Abstrai diversas etapas, facilitando todo o processo de deploy e configuração do ambiente da aplicação na nuvem.</a:t>
            </a:r>
          </a:p>
        </p:txBody>
      </p:sp>
    </p:spTree>
    <p:extLst>
      <p:ext uri="{BB962C8B-B14F-4D97-AF65-F5344CB8AC3E}">
        <p14:creationId xmlns:p14="http://schemas.microsoft.com/office/powerpoint/2010/main" val="35052121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79620" y="3891519"/>
            <a:ext cx="152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Outposts</a:t>
            </a:r>
            <a:endParaRPr lang="en-BR" dirty="0"/>
          </a:p>
        </p:txBody>
      </p:sp>
      <p:pic>
        <p:nvPicPr>
          <p:cNvPr id="54274" name="Picture 2" descr="Draw AWS Architecture Diagrams Online">
            <a:extLst>
              <a:ext uri="{FF2B5EF4-FFF2-40B4-BE49-F238E27FC236}">
                <a16:creationId xmlns:a16="http://schemas.microsoft.com/office/drawing/2014/main" id="{3A78C0E4-A0F4-DFA7-DD2E-0DC70EAA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58" y="3120705"/>
            <a:ext cx="703459" cy="70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A75B40-CD09-8AF8-98E9-7E1D123E38EC}"/>
              </a:ext>
            </a:extLst>
          </p:cNvPr>
          <p:cNvSpPr/>
          <p:nvPr/>
        </p:nvSpPr>
        <p:spPr>
          <a:xfrm>
            <a:off x="3068070" y="895150"/>
            <a:ext cx="5579633" cy="45967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nativos da AWS em ambiente on-premise.</a:t>
            </a:r>
          </a:p>
        </p:txBody>
      </p:sp>
    </p:spTree>
    <p:extLst>
      <p:ext uri="{BB962C8B-B14F-4D97-AF65-F5344CB8AC3E}">
        <p14:creationId xmlns:p14="http://schemas.microsoft.com/office/powerpoint/2010/main" val="13832637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953934" y="3933852"/>
            <a:ext cx="377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Serverless Application Repository</a:t>
            </a:r>
            <a:endParaRPr lang="en-BR" dirty="0"/>
          </a:p>
        </p:txBody>
      </p:sp>
      <p:pic>
        <p:nvPicPr>
          <p:cNvPr id="56322" name="Picture 2" descr="10 Things Serverless Architects Should Know | AWS Architecture Blog">
            <a:extLst>
              <a:ext uri="{FF2B5EF4-FFF2-40B4-BE49-F238E27FC236}">
                <a16:creationId xmlns:a16="http://schemas.microsoft.com/office/drawing/2014/main" id="{CEE2009C-B678-11C5-AE17-0C673D21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093" y="3129093"/>
            <a:ext cx="681513" cy="6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09D1C49-216B-8143-14E9-C53293346F3B}"/>
              </a:ext>
            </a:extLst>
          </p:cNvPr>
          <p:cNvSpPr/>
          <p:nvPr/>
        </p:nvSpPr>
        <p:spPr>
          <a:xfrm>
            <a:off x="3227669" y="810089"/>
            <a:ext cx="4789280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Repositório de compartilhamento de templates de aplicações serverless</a:t>
            </a:r>
          </a:p>
        </p:txBody>
      </p:sp>
    </p:spTree>
    <p:extLst>
      <p:ext uri="{BB962C8B-B14F-4D97-AF65-F5344CB8AC3E}">
        <p14:creationId xmlns:p14="http://schemas.microsoft.com/office/powerpoint/2010/main" val="41157878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22800" y="3890064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VMware Cloud on AWS</a:t>
            </a:r>
            <a:endParaRPr lang="en-BR" dirty="0"/>
          </a:p>
        </p:txBody>
      </p:sp>
      <p:pic>
        <p:nvPicPr>
          <p:cNvPr id="58370" name="Picture 2" descr="VMware Cloud on AWS Technical Overview - VMware Cloud Blog">
            <a:extLst>
              <a:ext uri="{FF2B5EF4-FFF2-40B4-BE49-F238E27FC236}">
                <a16:creationId xmlns:a16="http://schemas.microsoft.com/office/drawing/2014/main" id="{22768180-FD2C-FC49-CB72-E545B8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92" y="2867714"/>
            <a:ext cx="1987550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2376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2" y="3858683"/>
            <a:ext cx="184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Wavelength</a:t>
            </a:r>
            <a:endParaRPr lang="en-BR" dirty="0"/>
          </a:p>
        </p:txBody>
      </p:sp>
      <p:pic>
        <p:nvPicPr>
          <p:cNvPr id="60418" name="Picture 2" descr="Draw AWS Architecture Diagrams Online">
            <a:extLst>
              <a:ext uri="{FF2B5EF4-FFF2-40B4-BE49-F238E27FC236}">
                <a16:creationId xmlns:a16="http://schemas.microsoft.com/office/drawing/2014/main" id="{6BD8C78C-DEAE-4ADC-2DAA-BD2E94EF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19" y="2999317"/>
            <a:ext cx="735902" cy="7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63842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9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stack of shipping containers&#10;&#10;Description automatically generated">
            <a:extLst>
              <a:ext uri="{FF2B5EF4-FFF2-40B4-BE49-F238E27FC236}">
                <a16:creationId xmlns:a16="http://schemas.microsoft.com/office/drawing/2014/main" id="{D5A94A39-6E1E-243F-838B-F6BE2FAA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734" b="43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849" y="2313296"/>
            <a:ext cx="5300988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5: Containers</a:t>
            </a:r>
          </a:p>
        </p:txBody>
      </p:sp>
    </p:spTree>
    <p:extLst>
      <p:ext uri="{BB962C8B-B14F-4D97-AF65-F5344CB8AC3E}">
        <p14:creationId xmlns:p14="http://schemas.microsoft.com/office/powerpoint/2010/main" val="16489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ECS Anywhere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17630315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EKS Anywhere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351103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EKS Distro</a:t>
            </a:r>
          </a:p>
        </p:txBody>
      </p:sp>
      <p:pic>
        <p:nvPicPr>
          <p:cNvPr id="62466" name="Picture 2" descr="Amazon ECR Public Gallery - Amazon EKS Distribution/eks-distro-base">
            <a:extLst>
              <a:ext uri="{FF2B5EF4-FFF2-40B4-BE49-F238E27FC236}">
                <a16:creationId xmlns:a16="http://schemas.microsoft.com/office/drawing/2014/main" id="{ECB9BE4D-7C70-E47A-723F-75406FC8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64" y="3097098"/>
            <a:ext cx="668322" cy="66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05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197181" y="1154379"/>
            <a:ext cx="14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70" y="271866"/>
            <a:ext cx="793764" cy="7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08B374-EDB9-B92E-AE6F-F68020722803}"/>
              </a:ext>
            </a:extLst>
          </p:cNvPr>
          <p:cNvSpPr txBox="1"/>
          <p:nvPr/>
        </p:nvSpPr>
        <p:spPr>
          <a:xfrm>
            <a:off x="1828800" y="383059"/>
            <a:ext cx="999661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Big Data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Amazon EMR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frameworks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Apache Hadoop, Spark, HBase e Presto. É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cargas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intensivo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Escalabilidade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Elasticidade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clusters do EMR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acordo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carga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ajustar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número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nós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cluster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otimizando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performance.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No EMR,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têm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sobre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cluster,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tipos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redes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outras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detalhadas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desempenho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com o Amazon S3 e Data Lakes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EMR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facilitando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data lakes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dados.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possível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salvar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ler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no S3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transferências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complexas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Preço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Baseado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custo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EMR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depende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clusters.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aproveitar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sob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demanda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reservadas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spot,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flexibilidade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reduzir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custos com workloads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temporários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experimentais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0024416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Container Registry (Amazon ECR)</a:t>
            </a:r>
          </a:p>
        </p:txBody>
      </p:sp>
      <p:pic>
        <p:nvPicPr>
          <p:cNvPr id="63490" name="Picture 2" descr="AWS ECR: Basics Explained. Overview of ECR Basics | by Eli Front | Medium">
            <a:extLst>
              <a:ext uri="{FF2B5EF4-FFF2-40B4-BE49-F238E27FC236}">
                <a16:creationId xmlns:a16="http://schemas.microsoft.com/office/drawing/2014/main" id="{413DB57C-EABA-7939-3C7B-A0E8B5AD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83" y="3137483"/>
            <a:ext cx="670250" cy="67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E595835-6DC7-8410-65E5-62EC6ADE2D78}"/>
              </a:ext>
            </a:extLst>
          </p:cNvPr>
          <p:cNvSpPr/>
          <p:nvPr/>
        </p:nvSpPr>
        <p:spPr>
          <a:xfrm>
            <a:off x="3740245" y="1214128"/>
            <a:ext cx="3694126" cy="46581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Repositório de imagens docker </a:t>
            </a:r>
          </a:p>
        </p:txBody>
      </p:sp>
    </p:spTree>
    <p:extLst>
      <p:ext uri="{BB962C8B-B14F-4D97-AF65-F5344CB8AC3E}">
        <p14:creationId xmlns:p14="http://schemas.microsoft.com/office/powerpoint/2010/main" val="802705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Container Service (Amazon ECS)</a:t>
            </a:r>
          </a:p>
        </p:txBody>
      </p:sp>
      <p:pic>
        <p:nvPicPr>
          <p:cNvPr id="65538" name="Picture 2" descr="Amazon Elastic Container Service">
            <a:extLst>
              <a:ext uri="{FF2B5EF4-FFF2-40B4-BE49-F238E27FC236}">
                <a16:creationId xmlns:a16="http://schemas.microsoft.com/office/drawing/2014/main" id="{291448BE-28CF-A083-57D2-C19EE75D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39" y="3170980"/>
            <a:ext cx="687703" cy="6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12EB829-D959-0496-BFBF-55E8BD7AE3A0}"/>
              </a:ext>
            </a:extLst>
          </p:cNvPr>
          <p:cNvSpPr/>
          <p:nvPr/>
        </p:nvSpPr>
        <p:spPr>
          <a:xfrm>
            <a:off x="516367" y="437950"/>
            <a:ext cx="5767475" cy="92333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Ambiente de orquestração e execução de containers (docker) de modo simples e confiável</a:t>
            </a:r>
          </a:p>
        </p:txBody>
      </p:sp>
    </p:spTree>
    <p:extLst>
      <p:ext uri="{BB962C8B-B14F-4D97-AF65-F5344CB8AC3E}">
        <p14:creationId xmlns:p14="http://schemas.microsoft.com/office/powerpoint/2010/main" val="15774664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085166" y="3875617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Kubernetes Service (Amazon EKS)</a:t>
            </a:r>
          </a:p>
        </p:txBody>
      </p:sp>
      <p:pic>
        <p:nvPicPr>
          <p:cNvPr id="67586" name="Picture 2" descr="Draw AWS Architecture Diagrams Online">
            <a:extLst>
              <a:ext uri="{FF2B5EF4-FFF2-40B4-BE49-F238E27FC236}">
                <a16:creationId xmlns:a16="http://schemas.microsoft.com/office/drawing/2014/main" id="{E9A8C3F4-6FBD-90F4-2101-62CD21CCA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95" y="3044104"/>
            <a:ext cx="708326" cy="7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07FB61C-4B19-E4F3-8FE5-33CD19700EF4}"/>
              </a:ext>
            </a:extLst>
          </p:cNvPr>
          <p:cNvSpPr/>
          <p:nvPr/>
        </p:nvSpPr>
        <p:spPr>
          <a:xfrm>
            <a:off x="516367" y="437950"/>
            <a:ext cx="4736117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Ambiente de orquestração e execução de containers (docker)</a:t>
            </a:r>
          </a:p>
        </p:txBody>
      </p:sp>
    </p:spTree>
    <p:extLst>
      <p:ext uri="{BB962C8B-B14F-4D97-AF65-F5344CB8AC3E}">
        <p14:creationId xmlns:p14="http://schemas.microsoft.com/office/powerpoint/2010/main" val="416431585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68" name="Rectangle 6866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69" name="Rectangle 6866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7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71" name="Oval 6867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2" name="Oval 6867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3" name="Oval 6867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4" name="Oval 6867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5" name="Oval 6867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76" name="Oval 6867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7" name="Oval 6867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8" name="Oval 6867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9" name="Oval 6867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80" name="Oval 6867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81" name="Freeform: Shape 68657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2" name="Freeform: Shape 68658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3" name="Freeform: Shape 68659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4" name="Oval 6868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85" name="Freeform: Shape 68661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686" name="Rectangle 6868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8B075016-33D7-1800-0152-FC8E1358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687" name="Rectangle 68686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6: Database</a:t>
            </a:r>
          </a:p>
        </p:txBody>
      </p:sp>
    </p:spTree>
    <p:extLst>
      <p:ext uri="{BB962C8B-B14F-4D97-AF65-F5344CB8AC3E}">
        <p14:creationId xmlns:p14="http://schemas.microsoft.com/office/powerpoint/2010/main" val="40648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4400" y="3884083"/>
            <a:ext cx="166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Aurora</a:t>
            </a:r>
          </a:p>
        </p:txBody>
      </p:sp>
      <p:pic>
        <p:nvPicPr>
          <p:cNvPr id="70658" name="Picture 2" descr="AWS Aurora Logo PNG Vector (SVG) Free Download">
            <a:extLst>
              <a:ext uri="{FF2B5EF4-FFF2-40B4-BE49-F238E27FC236}">
                <a16:creationId xmlns:a16="http://schemas.microsoft.com/office/drawing/2014/main" id="{36D47DCF-4674-2D1D-AC68-A380F453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10" y="3195968"/>
            <a:ext cx="662711" cy="66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90D1E0B-5004-1EC5-842C-C956B87910E2}"/>
              </a:ext>
            </a:extLst>
          </p:cNvPr>
          <p:cNvSpPr/>
          <p:nvPr/>
        </p:nvSpPr>
        <p:spPr>
          <a:xfrm>
            <a:off x="490968" y="412550"/>
            <a:ext cx="2675565" cy="41718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relacional</a:t>
            </a:r>
          </a:p>
        </p:txBody>
      </p:sp>
    </p:spTree>
    <p:extLst>
      <p:ext uri="{BB962C8B-B14F-4D97-AF65-F5344CB8AC3E}">
        <p14:creationId xmlns:p14="http://schemas.microsoft.com/office/powerpoint/2010/main" val="3977577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67199" y="3917950"/>
            <a:ext cx="272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Aurora Serverless</a:t>
            </a:r>
          </a:p>
        </p:txBody>
      </p:sp>
      <p:pic>
        <p:nvPicPr>
          <p:cNvPr id="70658" name="Picture 2" descr="AWS Aurora Logo PNG Vector (SVG) Free Download">
            <a:extLst>
              <a:ext uri="{FF2B5EF4-FFF2-40B4-BE49-F238E27FC236}">
                <a16:creationId xmlns:a16="http://schemas.microsoft.com/office/drawing/2014/main" id="{36D47DCF-4674-2D1D-AC68-A380F453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47" y="3174824"/>
            <a:ext cx="684169" cy="68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EB36EF-5931-BF6F-DACB-21F600E7DC14}"/>
              </a:ext>
            </a:extLst>
          </p:cNvPr>
          <p:cNvSpPr/>
          <p:nvPr/>
        </p:nvSpPr>
        <p:spPr>
          <a:xfrm>
            <a:off x="516368" y="437950"/>
            <a:ext cx="2802565" cy="46798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relacional</a:t>
            </a:r>
          </a:p>
        </p:txBody>
      </p:sp>
    </p:spTree>
    <p:extLst>
      <p:ext uri="{BB962C8B-B14F-4D97-AF65-F5344CB8AC3E}">
        <p14:creationId xmlns:p14="http://schemas.microsoft.com/office/powerpoint/2010/main" val="13252098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098799" y="3867150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DocumentDB (with MongoDB compatibility)</a:t>
            </a:r>
          </a:p>
        </p:txBody>
      </p:sp>
      <p:pic>
        <p:nvPicPr>
          <p:cNvPr id="72706" name="Picture 2" descr="AWS Cloud Resource | DocumentDB">
            <a:extLst>
              <a:ext uri="{FF2B5EF4-FFF2-40B4-BE49-F238E27FC236}">
                <a16:creationId xmlns:a16="http://schemas.microsoft.com/office/drawing/2014/main" id="{03D512BD-FE09-291A-19B5-939DF3E8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42" y="3082721"/>
            <a:ext cx="692558" cy="6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5615CA-4EB6-0F31-1333-E5D76450D3ED}"/>
              </a:ext>
            </a:extLst>
          </p:cNvPr>
          <p:cNvSpPr/>
          <p:nvPr/>
        </p:nvSpPr>
        <p:spPr>
          <a:xfrm>
            <a:off x="516367" y="437950"/>
            <a:ext cx="3200499" cy="4736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não relacional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3FA4DF-4CF4-74DB-5146-1E0C9153EC2B}"/>
              </a:ext>
            </a:extLst>
          </p:cNvPr>
          <p:cNvSpPr/>
          <p:nvPr/>
        </p:nvSpPr>
        <p:spPr>
          <a:xfrm>
            <a:off x="516367" y="1087410"/>
            <a:ext cx="3200498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Compatível com o MongoDB</a:t>
            </a:r>
          </a:p>
        </p:txBody>
      </p:sp>
    </p:spTree>
    <p:extLst>
      <p:ext uri="{BB962C8B-B14F-4D97-AF65-F5344CB8AC3E}">
        <p14:creationId xmlns:p14="http://schemas.microsoft.com/office/powerpoint/2010/main" val="16892945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79998" y="3863851"/>
            <a:ext cx="203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DynamoDB</a:t>
            </a:r>
          </a:p>
        </p:txBody>
      </p:sp>
      <p:pic>
        <p:nvPicPr>
          <p:cNvPr id="74754" name="Picture 2" descr="Amazon DynamoDB | AWS Database Blog">
            <a:extLst>
              <a:ext uri="{FF2B5EF4-FFF2-40B4-BE49-F238E27FC236}">
                <a16:creationId xmlns:a16="http://schemas.microsoft.com/office/drawing/2014/main" id="{07C26FAC-E9CD-F015-026F-0494FF5A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472" y="3235252"/>
            <a:ext cx="637055" cy="6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A9067A5-8C64-2941-B292-93ECAB01F254}"/>
              </a:ext>
            </a:extLst>
          </p:cNvPr>
          <p:cNvSpPr/>
          <p:nvPr/>
        </p:nvSpPr>
        <p:spPr>
          <a:xfrm>
            <a:off x="516367" y="437951"/>
            <a:ext cx="3842982" cy="4764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não relacional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52DA39D-7640-F0A1-3B35-AB9193385A29}"/>
              </a:ext>
            </a:extLst>
          </p:cNvPr>
          <p:cNvSpPr/>
          <p:nvPr/>
        </p:nvSpPr>
        <p:spPr>
          <a:xfrm>
            <a:off x="516367" y="1207040"/>
            <a:ext cx="3842982" cy="4764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Armazena em estrutura chave-valor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5891CB-251A-519B-AD96-4C2690394B16}"/>
              </a:ext>
            </a:extLst>
          </p:cNvPr>
          <p:cNvSpPr/>
          <p:nvPr/>
        </p:nvSpPr>
        <p:spPr>
          <a:xfrm>
            <a:off x="4599269" y="437951"/>
            <a:ext cx="3842982" cy="4764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Partition Key (hash key)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2462215-D8DF-A98B-7DC8-42264E23471F}"/>
              </a:ext>
            </a:extLst>
          </p:cNvPr>
          <p:cNvSpPr/>
          <p:nvPr/>
        </p:nvSpPr>
        <p:spPr>
          <a:xfrm>
            <a:off x="4599269" y="1207040"/>
            <a:ext cx="3842982" cy="4764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Sort Key (range key)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0F9451-DFFE-6EF0-0604-33AD13F51B6E}"/>
              </a:ext>
            </a:extLst>
          </p:cNvPr>
          <p:cNvSpPr/>
          <p:nvPr/>
        </p:nvSpPr>
        <p:spPr>
          <a:xfrm>
            <a:off x="5304562" y="5415613"/>
            <a:ext cx="4413596" cy="98833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GSI – até 20, consistêncial eventual, pk e sk podem ser distintas da tabela principal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E05A333-634E-1A0B-BEBA-F551E28810F8}"/>
              </a:ext>
            </a:extLst>
          </p:cNvPr>
          <p:cNvSpPr/>
          <p:nvPr/>
        </p:nvSpPr>
        <p:spPr>
          <a:xfrm>
            <a:off x="552792" y="5431711"/>
            <a:ext cx="4413596" cy="98833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LSI – até 5, consistêncial eventual, sk pode ser distinta da tabela principal, a pk não</a:t>
            </a:r>
          </a:p>
        </p:txBody>
      </p:sp>
    </p:spTree>
    <p:extLst>
      <p:ext uri="{BB962C8B-B14F-4D97-AF65-F5344CB8AC3E}">
        <p14:creationId xmlns:p14="http://schemas.microsoft.com/office/powerpoint/2010/main" val="346982622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17519" y="3867150"/>
            <a:ext cx="214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ElastiCache</a:t>
            </a:r>
          </a:p>
        </p:txBody>
      </p:sp>
      <p:pic>
        <p:nvPicPr>
          <p:cNvPr id="76802" name="Picture 2" descr="Draw AWS Architecture Diagrams Online">
            <a:extLst>
              <a:ext uri="{FF2B5EF4-FFF2-40B4-BE49-F238E27FC236}">
                <a16:creationId xmlns:a16="http://schemas.microsoft.com/office/drawing/2014/main" id="{F0273D64-875B-6A91-5968-24584B2B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76" y="3167431"/>
            <a:ext cx="651546" cy="6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6FAE71-4812-6CB7-078A-1D6AB0DF8CF6}"/>
              </a:ext>
            </a:extLst>
          </p:cNvPr>
          <p:cNvSpPr/>
          <p:nvPr/>
        </p:nvSpPr>
        <p:spPr>
          <a:xfrm>
            <a:off x="516368" y="437950"/>
            <a:ext cx="2979868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Cache utilizado com banco de dados relacionais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84EE75-F39F-432D-076C-C958E0599698}"/>
              </a:ext>
            </a:extLst>
          </p:cNvPr>
          <p:cNvSpPr/>
          <p:nvPr/>
        </p:nvSpPr>
        <p:spPr>
          <a:xfrm>
            <a:off x="548642" y="1386416"/>
            <a:ext cx="2979868" cy="40005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Redis ou Memcached</a:t>
            </a:r>
          </a:p>
        </p:txBody>
      </p:sp>
    </p:spTree>
    <p:extLst>
      <p:ext uri="{BB962C8B-B14F-4D97-AF65-F5344CB8AC3E}">
        <p14:creationId xmlns:p14="http://schemas.microsoft.com/office/powerpoint/2010/main" val="19223782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769253" y="3858683"/>
            <a:ext cx="42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Keyspaces (for Apache Cassandra)</a:t>
            </a:r>
          </a:p>
        </p:txBody>
      </p:sp>
      <p:pic>
        <p:nvPicPr>
          <p:cNvPr id="78852" name="Picture 4" descr="Amazon Keyspaces - Reviews, Pros &amp; Cons | Companies using Amazon Keyspaces">
            <a:extLst>
              <a:ext uri="{FF2B5EF4-FFF2-40B4-BE49-F238E27FC236}">
                <a16:creationId xmlns:a16="http://schemas.microsoft.com/office/drawing/2014/main" id="{27BF9D07-B270-4820-E331-F8BDA9FA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99" y="3073399"/>
            <a:ext cx="711201" cy="71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507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10542" y="303491"/>
            <a:ext cx="351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 – cenário arquitetural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6" y="183554"/>
            <a:ext cx="609206" cy="6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BC617-35B6-CADA-8854-EF53BE6F2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79912"/>
            <a:ext cx="7772400" cy="5028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7AC23-2CAB-F6F7-93F6-87F501BEC1A5}"/>
              </a:ext>
            </a:extLst>
          </p:cNvPr>
          <p:cNvSpPr txBox="1"/>
          <p:nvPr/>
        </p:nvSpPr>
        <p:spPr>
          <a:xfrm>
            <a:off x="919599" y="5908178"/>
            <a:ext cx="1098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https://docs.aws.amazon.com/</a:t>
            </a:r>
            <a:r>
              <a:rPr lang="en-US" b="1" dirty="0" err="1"/>
              <a:t>pt_br</a:t>
            </a:r>
            <a:r>
              <a:rPr lang="en-US" b="1" dirty="0"/>
              <a:t>/prescriptive-guidance/latest/patterns/launch-a-spark-job-in-a-transient-emr-cluster-using-a-lambda-function.html?did=</a:t>
            </a:r>
            <a:r>
              <a:rPr lang="en-US" b="1" dirty="0" err="1"/>
              <a:t>pg_card&amp;trk</a:t>
            </a:r>
            <a:r>
              <a:rPr lang="en-US" b="1" dirty="0"/>
              <a:t>=</a:t>
            </a:r>
            <a:r>
              <a:rPr lang="en-US" b="1" dirty="0" err="1"/>
              <a:t>pg_card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69264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8326" y="3833283"/>
            <a:ext cx="182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Neptune</a:t>
            </a:r>
          </a:p>
        </p:txBody>
      </p:sp>
      <p:pic>
        <p:nvPicPr>
          <p:cNvPr id="80898" name="Picture 2" descr="Amazon Neptune">
            <a:extLst>
              <a:ext uri="{FF2B5EF4-FFF2-40B4-BE49-F238E27FC236}">
                <a16:creationId xmlns:a16="http://schemas.microsoft.com/office/drawing/2014/main" id="{DD49E053-4471-2971-AFFD-2F7C2D3D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384" y="3078692"/>
            <a:ext cx="700616" cy="70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38407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35405" y="3850217"/>
            <a:ext cx="1827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Quantum Ledger Database (Amazon QLDB)</a:t>
            </a:r>
          </a:p>
        </p:txBody>
      </p:sp>
      <p:pic>
        <p:nvPicPr>
          <p:cNvPr id="82946" name="Picture 2" descr="QLDB - Database of Databases">
            <a:extLst>
              <a:ext uri="{FF2B5EF4-FFF2-40B4-BE49-F238E27FC236}">
                <a16:creationId xmlns:a16="http://schemas.microsoft.com/office/drawing/2014/main" id="{61EB3311-9B74-D4B0-D34A-22A6FD6D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34" y="2895600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350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524207" y="3858880"/>
            <a:ext cx="4777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RDS – Relational Database Service</a:t>
            </a:r>
          </a:p>
        </p:txBody>
      </p:sp>
      <p:pic>
        <p:nvPicPr>
          <p:cNvPr id="84994" name="Picture 2" descr="Cloud Icons | Amazon RDS">
            <a:extLst>
              <a:ext uri="{FF2B5EF4-FFF2-40B4-BE49-F238E27FC236}">
                <a16:creationId xmlns:a16="http://schemas.microsoft.com/office/drawing/2014/main" id="{76FB1A1E-5F03-07B3-D3E7-FB7BF700A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53342"/>
            <a:ext cx="700616" cy="70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0870A0-5DD1-FE6E-8537-7C267703A61B}"/>
              </a:ext>
            </a:extLst>
          </p:cNvPr>
          <p:cNvSpPr/>
          <p:nvPr/>
        </p:nvSpPr>
        <p:spPr>
          <a:xfrm>
            <a:off x="488013" y="349345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Suporta motores de bancos de dados relacionais</a:t>
            </a:r>
          </a:p>
        </p:txBody>
      </p:sp>
    </p:spTree>
    <p:extLst>
      <p:ext uri="{BB962C8B-B14F-4D97-AF65-F5344CB8AC3E}">
        <p14:creationId xmlns:p14="http://schemas.microsoft.com/office/powerpoint/2010/main" val="263928672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92" name="Rectangle 6869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94" name="Rectangle 6869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9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97" name="Oval 6869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8" name="Oval 6869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9" name="Oval 6869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0" name="Oval 6869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1" name="Oval 6870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2" name="Oval 6870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3" name="Oval 6870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4" name="Oval 6870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5" name="Oval 6870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6" name="Oval 6870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7" name="Freeform: Shape 6870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8" name="Freeform: Shape 6870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9" name="Freeform: Shape 6870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10" name="Oval 6870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11" name="Freeform: Shape 6871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13" name="Rectangle 687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BB1B0A97-C7F4-F27C-38B4-44E23EDA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15" name="Rectangle 68714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7: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374948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360128" y="3830638"/>
            <a:ext cx="147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X-Ray</a:t>
            </a:r>
          </a:p>
        </p:txBody>
      </p:sp>
      <p:pic>
        <p:nvPicPr>
          <p:cNvPr id="89090" name="Picture 2" descr="X-Ray Cheat Sheet">
            <a:extLst>
              <a:ext uri="{FF2B5EF4-FFF2-40B4-BE49-F238E27FC236}">
                <a16:creationId xmlns:a16="http://schemas.microsoft.com/office/drawing/2014/main" id="{165A5098-5C6C-5506-C461-0AFB4C2E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2" y="3116787"/>
            <a:ext cx="624426" cy="6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13647-8066-87FD-D373-59E0E6E6227C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troubleshooting e identificação de gargalos em aplicações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502423-5F88-629A-49B5-56F524C2A62F}"/>
              </a:ext>
            </a:extLst>
          </p:cNvPr>
          <p:cNvSpPr/>
          <p:nvPr/>
        </p:nvSpPr>
        <p:spPr>
          <a:xfrm>
            <a:off x="516367" y="1696136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Conseguimos resgatar o tracing de uma transação</a:t>
            </a:r>
          </a:p>
        </p:txBody>
      </p:sp>
    </p:spTree>
    <p:extLst>
      <p:ext uri="{BB962C8B-B14F-4D97-AF65-F5344CB8AC3E}">
        <p14:creationId xmlns:p14="http://schemas.microsoft.com/office/powerpoint/2010/main" val="33492827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92" name="Rectangle 6869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94" name="Rectangle 6869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9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97" name="Oval 6869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8" name="Oval 6869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9" name="Oval 6869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0" name="Oval 6869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1" name="Oval 6870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2" name="Oval 6870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3" name="Oval 6870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4" name="Oval 6870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5" name="Oval 6870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6" name="Oval 6870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7" name="Freeform: Shape 6870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8" name="Freeform: Shape 6870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9" name="Freeform: Shape 6870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10" name="Oval 6870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11" name="Freeform: Shape 6871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13" name="Rectangle 687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BB1B0A97-C7F4-F27C-38B4-44E23EDA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15" name="Rectangle 68714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8: Front-End Web Mobile</a:t>
            </a:r>
          </a:p>
        </p:txBody>
      </p:sp>
    </p:spTree>
    <p:extLst>
      <p:ext uri="{BB962C8B-B14F-4D97-AF65-F5344CB8AC3E}">
        <p14:creationId xmlns:p14="http://schemas.microsoft.com/office/powerpoint/2010/main" val="12302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360128" y="3861330"/>
            <a:ext cx="147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Amplify</a:t>
            </a:r>
          </a:p>
        </p:txBody>
      </p:sp>
      <p:pic>
        <p:nvPicPr>
          <p:cNvPr id="93186" name="Picture 2" descr="AWS Icons">
            <a:extLst>
              <a:ext uri="{FF2B5EF4-FFF2-40B4-BE49-F238E27FC236}">
                <a16:creationId xmlns:a16="http://schemas.microsoft.com/office/drawing/2014/main" id="{21A29C95-5368-95E3-E238-BBBE1D69A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815" y="3129815"/>
            <a:ext cx="598370" cy="5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6D36D-96AC-D13F-E79E-B616272A1A0D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apps em nuvem de modo rápido e prático</a:t>
            </a:r>
          </a:p>
        </p:txBody>
      </p:sp>
    </p:spTree>
    <p:extLst>
      <p:ext uri="{BB962C8B-B14F-4D97-AF65-F5344CB8AC3E}">
        <p14:creationId xmlns:p14="http://schemas.microsoft.com/office/powerpoint/2010/main" val="3218930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15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API Gateway</a:t>
            </a:r>
          </a:p>
        </p:txBody>
      </p:sp>
      <p:pic>
        <p:nvPicPr>
          <p:cNvPr id="94210" name="Picture 2" descr="AWS API Gateway | Pulumi Registry">
            <a:extLst>
              <a:ext uri="{FF2B5EF4-FFF2-40B4-BE49-F238E27FC236}">
                <a16:creationId xmlns:a16="http://schemas.microsoft.com/office/drawing/2014/main" id="{766313F8-42D1-27C2-18A5-DCE67887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246" y="3114246"/>
            <a:ext cx="629507" cy="62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4E6DFA-AA42-91EF-B648-556B4A2DBEEA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Camada de segurança e melhor mantenibilidade para uma API</a:t>
            </a:r>
          </a:p>
        </p:txBody>
      </p:sp>
    </p:spTree>
    <p:extLst>
      <p:ext uri="{BB962C8B-B14F-4D97-AF65-F5344CB8AC3E}">
        <p14:creationId xmlns:p14="http://schemas.microsoft.com/office/powerpoint/2010/main" val="12932281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19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Device Farm</a:t>
            </a:r>
          </a:p>
        </p:txBody>
      </p:sp>
      <p:pic>
        <p:nvPicPr>
          <p:cNvPr id="95234" name="Picture 2" descr="Cloud Icons | AWS Device Farm">
            <a:extLst>
              <a:ext uri="{FF2B5EF4-FFF2-40B4-BE49-F238E27FC236}">
                <a16:creationId xmlns:a16="http://schemas.microsoft.com/office/drawing/2014/main" id="{6C46CEE8-F6F7-BD5E-E5A6-1EAA0882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191" y="3092558"/>
            <a:ext cx="672883" cy="67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945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16586" y="3830638"/>
            <a:ext cx="19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Pinpoint</a:t>
            </a:r>
          </a:p>
        </p:txBody>
      </p:sp>
      <p:pic>
        <p:nvPicPr>
          <p:cNvPr id="96258" name="Picture 2" descr="AWS Icons">
            <a:extLst>
              <a:ext uri="{FF2B5EF4-FFF2-40B4-BE49-F238E27FC236}">
                <a16:creationId xmlns:a16="http://schemas.microsoft.com/office/drawing/2014/main" id="{A77D8D71-FF4C-B327-AAE5-69061246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599" y="3211539"/>
            <a:ext cx="619099" cy="6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956890"/>
      </p:ext>
    </p:extLst>
  </p:cSld>
  <p:clrMapOvr>
    <a:masterClrMapping/>
  </p:clrMapOvr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2A301B"/>
      </a:dk2>
      <a:lt2>
        <a:srgbClr val="F0F3F2"/>
      </a:lt2>
      <a:accent1>
        <a:srgbClr val="C34D80"/>
      </a:accent1>
      <a:accent2>
        <a:srgbClr val="B13BA0"/>
      </a:accent2>
      <a:accent3>
        <a:srgbClr val="A34DC3"/>
      </a:accent3>
      <a:accent4>
        <a:srgbClr val="6A47B6"/>
      </a:accent4>
      <a:accent5>
        <a:srgbClr val="4D59C3"/>
      </a:accent5>
      <a:accent6>
        <a:srgbClr val="3B78B1"/>
      </a:accent6>
      <a:hlink>
        <a:srgbClr val="483F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54859</TotalTime>
  <Words>5778</Words>
  <Application>Microsoft Macintosh PowerPoint</Application>
  <PresentationFormat>Widescreen</PresentationFormat>
  <Paragraphs>446</Paragraphs>
  <Slides>184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184</vt:i4>
      </vt:variant>
    </vt:vector>
  </HeadingPairs>
  <TitlesOfParts>
    <vt:vector size="190" baseType="lpstr">
      <vt:lpstr>Aptos</vt:lpstr>
      <vt:lpstr>Arial</vt:lpstr>
      <vt:lpstr>AvenirNext LT Pro Medium</vt:lpstr>
      <vt:lpstr>Calibri</vt:lpstr>
      <vt:lpstr>Gill Sans Nova</vt:lpstr>
      <vt:lpstr>ConfettiVTI</vt:lpstr>
      <vt:lpstr>AWS Certified Solutions Architect Associate</vt:lpstr>
      <vt:lpstr>Seção 1: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2: Application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3: Cost Management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4: Compute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5: 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6: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7: Developer Tools</vt:lpstr>
      <vt:lpstr>PowerPoint Presentation</vt:lpstr>
      <vt:lpstr>Seção 8: Front-End Web Mobile</vt:lpstr>
      <vt:lpstr>PowerPoint Presentation</vt:lpstr>
      <vt:lpstr>PowerPoint Presentation</vt:lpstr>
      <vt:lpstr>PowerPoint Presentation</vt:lpstr>
      <vt:lpstr>PowerPoint Presentation</vt:lpstr>
      <vt:lpstr>Seção 9: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10: Management and Governance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11: Media Services</vt:lpstr>
      <vt:lpstr>PowerPoint Presentation</vt:lpstr>
      <vt:lpstr>PowerPoint Presentation</vt:lpstr>
      <vt:lpstr>Seção 12: Migration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13: Networking and Content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14: Security, Identity and Compliance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15: Serverless</vt:lpstr>
      <vt:lpstr>PowerPoint Presentation</vt:lpstr>
      <vt:lpstr>PowerPoint Presentation</vt:lpstr>
      <vt:lpstr>Seção 16: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Amorim</dc:creator>
  <cp:lastModifiedBy>Marcelo Amorim</cp:lastModifiedBy>
  <cp:revision>14</cp:revision>
  <dcterms:created xsi:type="dcterms:W3CDTF">2024-07-18T03:55:56Z</dcterms:created>
  <dcterms:modified xsi:type="dcterms:W3CDTF">2024-11-27T01:48:58Z</dcterms:modified>
</cp:coreProperties>
</file>